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Arimo" charset="1" panose="020B0604020202020204"/>
      <p:regular r:id="rId36"/>
    </p:embeddedFont>
    <p:embeddedFont>
      <p:font typeface="Martel Sans" charset="1" panose="00000500000000000000"/>
      <p:regular r:id="rId37"/>
    </p:embeddedFont>
    <p:embeddedFont>
      <p:font typeface="Arimo Bold" charset="1" panose="020B0704020202020204"/>
      <p:regular r:id="rId40"/>
    </p:embeddedFont>
    <p:embeddedFont>
      <p:font typeface="Consolas" charset="1" panose="020B0609020204030204"/>
      <p:regular r:id="rId41"/>
    </p:embeddedFont>
    <p:embeddedFont>
      <p:font typeface="Consolas Bold" charset="1" panose="020B0709020204030204"/>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notesMasters/notesMaster1.xml" Type="http://schemas.openxmlformats.org/officeDocument/2006/relationships/notesMaster"/><Relationship Id="rId34" Target="theme/theme2.xml" Type="http://schemas.openxmlformats.org/officeDocument/2006/relationships/theme"/><Relationship Id="rId35" Target="notesSlides/notesSlide1.xml" Type="http://schemas.openxmlformats.org/officeDocument/2006/relationships/notesSlide"/><Relationship Id="rId36" Target="fonts/font36.fntdata" Type="http://schemas.openxmlformats.org/officeDocument/2006/relationships/font"/><Relationship Id="rId37" Target="fonts/font37.fntdata" Type="http://schemas.openxmlformats.org/officeDocument/2006/relationships/font"/><Relationship Id="rId38" Target="notesSlides/notesSlide2.xml" Type="http://schemas.openxmlformats.org/officeDocument/2006/relationships/notesSlide"/><Relationship Id="rId39" Target="notesSlides/notesSlide3.xml" Type="http://schemas.openxmlformats.org/officeDocument/2006/relationships/note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notesSlides/notesSlide4.xml" Type="http://schemas.openxmlformats.org/officeDocument/2006/relationships/notesSlide"/><Relationship Id="rId43" Target="notesSlides/notesSlide5.xml" Type="http://schemas.openxmlformats.org/officeDocument/2006/relationships/notesSlide"/><Relationship Id="rId44" Target="notesSlides/notesSlide6.xml" Type="http://schemas.openxmlformats.org/officeDocument/2006/relationships/notesSlide"/><Relationship Id="rId45" Target="fonts/font45.fntdata" Type="http://schemas.openxmlformats.org/officeDocument/2006/relationships/font"/><Relationship Id="rId46" Target="notesSlides/notesSlide7.xml" Type="http://schemas.openxmlformats.org/officeDocument/2006/relationships/notesSlide"/><Relationship Id="rId47" Target="notesSlides/notesSlide8.xml" Type="http://schemas.openxmlformats.org/officeDocument/2006/relationships/notesSlide"/><Relationship Id="rId48" Target="notesSlides/notesSlide9.xml" Type="http://schemas.openxmlformats.org/officeDocument/2006/relationships/notesSlide"/><Relationship Id="rId49" Target="notesSlides/notesSlide10.xml" Type="http://schemas.openxmlformats.org/officeDocument/2006/relationships/notesSlide"/><Relationship Id="rId5" Target="tableStyles.xml" Type="http://schemas.openxmlformats.org/officeDocument/2006/relationships/tableStyles"/><Relationship Id="rId50" Target="notesSlides/notesSlide11.xml" Type="http://schemas.openxmlformats.org/officeDocument/2006/relationships/notesSlide"/><Relationship Id="rId51" Target="notesSlides/notesSlide12.xml" Type="http://schemas.openxmlformats.org/officeDocument/2006/relationships/notesSlide"/><Relationship Id="rId52" Target="notesSlides/notesSlide13.xml" Type="http://schemas.openxmlformats.org/officeDocument/2006/relationships/notesSlide"/><Relationship Id="rId53" Target="notesSlides/notesSlide14.xml" Type="http://schemas.openxmlformats.org/officeDocument/2006/relationships/notesSlide"/><Relationship Id="rId54" Target="notesSlides/notesSlide15.xml" Type="http://schemas.openxmlformats.org/officeDocument/2006/relationships/notesSlide"/><Relationship Id="rId55" Target="notesSlides/notesSlide16.xml" Type="http://schemas.openxmlformats.org/officeDocument/2006/relationships/notesSlide"/><Relationship Id="rId56" Target="notesSlides/notesSlide17.xml" Type="http://schemas.openxmlformats.org/officeDocument/2006/relationships/notesSlide"/><Relationship Id="rId57" Target="notesSlides/notesSlide18.xml" Type="http://schemas.openxmlformats.org/officeDocument/2006/relationships/notesSlide"/><Relationship Id="rId58" Target="notesSlides/notesSlide19.xml" Type="http://schemas.openxmlformats.org/officeDocument/2006/relationships/notesSlide"/><Relationship Id="rId59" Target="notesSlides/notesSlide20.xml" Type="http://schemas.openxmlformats.org/officeDocument/2006/relationships/notesSlide"/><Relationship Id="rId6" Target="slides/slide1.xml" Type="http://schemas.openxmlformats.org/officeDocument/2006/relationships/slide"/><Relationship Id="rId60" Target="notesSlides/notesSlide21.xml" Type="http://schemas.openxmlformats.org/officeDocument/2006/relationships/notesSlide"/><Relationship Id="rId61" Target="notesSlides/notesSlide22.xml" Type="http://schemas.openxmlformats.org/officeDocument/2006/relationships/notesSlide"/><Relationship Id="rId62" Target="notesSlides/notesSlide23.xml" Type="http://schemas.openxmlformats.org/officeDocument/2006/relationships/notesSlide"/><Relationship Id="rId63" Target="notesSlides/notesSlide24.xml" Type="http://schemas.openxmlformats.org/officeDocument/2006/relationships/notesSlide"/><Relationship Id="rId64" Target="notesSlides/notesSlide25.xml" Type="http://schemas.openxmlformats.org/officeDocument/2006/relationships/notesSlide"/><Relationship Id="rId65" Target="notesSlides/notesSlide26.xml" Type="http://schemas.openxmlformats.org/officeDocument/2006/relationships/notesSlide"/><Relationship Id="rId66" Target="notesSlides/notesSlide27.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9.png" Type="http://schemas.openxmlformats.org/officeDocument/2006/relationships/image"/><Relationship Id="rId4"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9.png" Type="http://schemas.openxmlformats.org/officeDocument/2006/relationships/image"/><Relationship Id="rId4"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23.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23.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23.png" Type="http://schemas.openxmlformats.org/officeDocument/2006/relationships/image"/><Relationship Id="rId4" Target="../media/image2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23.png" Type="http://schemas.openxmlformats.org/officeDocument/2006/relationships/image"/><Relationship Id="rId4" Target="../media/image29.png" Type="http://schemas.openxmlformats.org/officeDocument/2006/relationships/image"/><Relationship Id="rId5" Target="../media/image30.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23.png" Type="http://schemas.openxmlformats.org/officeDocument/2006/relationships/image"/><Relationship Id="rId4"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23.png" Type="http://schemas.openxmlformats.org/officeDocument/2006/relationships/image"/><Relationship Id="rId4" Target="../media/image3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23.png" Type="http://schemas.openxmlformats.org/officeDocument/2006/relationships/image"/><Relationship Id="rId4" Target="../media/image3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34.png" Type="http://schemas.openxmlformats.org/officeDocument/2006/relationships/image"/><Relationship Id="rId4" Target="../media/image3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3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9.png" Type="http://schemas.openxmlformats.org/officeDocument/2006/relationships/image"/><Relationship Id="rId6"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9.png" Type="http://schemas.openxmlformats.org/officeDocument/2006/relationships/image"/><Relationship Id="rId4"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9.pn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BF4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8" id="8"/>
          <p:cNvGrpSpPr/>
          <p:nvPr/>
        </p:nvGrpSpPr>
        <p:grpSpPr>
          <a:xfrm rot="0">
            <a:off x="992238" y="3137595"/>
            <a:ext cx="9445526" cy="1771947"/>
            <a:chOff x="0" y="0"/>
            <a:chExt cx="12594035" cy="2362597"/>
          </a:xfrm>
        </p:grpSpPr>
        <p:sp>
          <p:nvSpPr>
            <p:cNvPr name="Freeform 9" id="9"/>
            <p:cNvSpPr/>
            <p:nvPr/>
          </p:nvSpPr>
          <p:spPr>
            <a:xfrm flipH="false" flipV="false" rot="0">
              <a:off x="0" y="0"/>
              <a:ext cx="12594035" cy="2362597"/>
            </a:xfrm>
            <a:custGeom>
              <a:avLst/>
              <a:gdLst/>
              <a:ahLst/>
              <a:cxnLst/>
              <a:rect r="r" b="b" t="t" l="l"/>
              <a:pathLst>
                <a:path h="2362597" w="12594035">
                  <a:moveTo>
                    <a:pt x="0" y="0"/>
                  </a:moveTo>
                  <a:lnTo>
                    <a:pt x="12594035" y="0"/>
                  </a:lnTo>
                  <a:lnTo>
                    <a:pt x="12594035" y="2362597"/>
                  </a:lnTo>
                  <a:lnTo>
                    <a:pt x="0" y="2362597"/>
                  </a:lnTo>
                  <a:close/>
                </a:path>
              </a:pathLst>
            </a:custGeom>
            <a:solidFill>
              <a:srgbClr val="000000">
                <a:alpha val="0"/>
              </a:srgbClr>
            </a:solidFill>
          </p:spPr>
        </p:sp>
        <p:sp>
          <p:nvSpPr>
            <p:cNvPr name="TextBox 10" id="10"/>
            <p:cNvSpPr txBox="true"/>
            <p:nvPr/>
          </p:nvSpPr>
          <p:spPr>
            <a:xfrm>
              <a:off x="0" y="-57150"/>
              <a:ext cx="12594035" cy="2419747"/>
            </a:xfrm>
            <a:prstGeom prst="rect">
              <a:avLst/>
            </a:prstGeom>
          </p:spPr>
          <p:txBody>
            <a:bodyPr anchor="t" rtlCol="false" tIns="0" lIns="0" bIns="0" rIns="0"/>
            <a:lstStyle/>
            <a:p>
              <a:pPr algn="l">
                <a:lnSpc>
                  <a:spcPts val="6937"/>
                </a:lnSpc>
              </a:pPr>
              <a:r>
                <a:rPr lang="en-US" sz="5562">
                  <a:solidFill>
                    <a:srgbClr val="272D45"/>
                  </a:solidFill>
                  <a:latin typeface="Arimo"/>
                  <a:ea typeface="Arimo"/>
                  <a:cs typeface="Arimo"/>
                  <a:sym typeface="Arimo"/>
                </a:rPr>
                <a:t>Hướng Dẫn Tạo Dự Án Phát Hiện Khuôn Mặt</a:t>
              </a:r>
            </a:p>
          </p:txBody>
        </p:sp>
      </p:grpSp>
      <p:grpSp>
        <p:nvGrpSpPr>
          <p:cNvPr name="Group 11" id="11"/>
          <p:cNvGrpSpPr/>
          <p:nvPr/>
        </p:nvGrpSpPr>
        <p:grpSpPr>
          <a:xfrm rot="0">
            <a:off x="992238" y="5334744"/>
            <a:ext cx="9445526" cy="1814512"/>
            <a:chOff x="0" y="0"/>
            <a:chExt cx="12594035" cy="2419350"/>
          </a:xfrm>
        </p:grpSpPr>
        <p:sp>
          <p:nvSpPr>
            <p:cNvPr name="Freeform 12" id="12"/>
            <p:cNvSpPr/>
            <p:nvPr/>
          </p:nvSpPr>
          <p:spPr>
            <a:xfrm flipH="false" flipV="false" rot="0">
              <a:off x="0" y="0"/>
              <a:ext cx="12594035" cy="2419350"/>
            </a:xfrm>
            <a:custGeom>
              <a:avLst/>
              <a:gdLst/>
              <a:ahLst/>
              <a:cxnLst/>
              <a:rect r="r" b="b" t="t" l="l"/>
              <a:pathLst>
                <a:path h="2419350" w="12594035">
                  <a:moveTo>
                    <a:pt x="0" y="0"/>
                  </a:moveTo>
                  <a:lnTo>
                    <a:pt x="12594035" y="0"/>
                  </a:lnTo>
                  <a:lnTo>
                    <a:pt x="12594035" y="2419350"/>
                  </a:lnTo>
                  <a:lnTo>
                    <a:pt x="0" y="2419350"/>
                  </a:lnTo>
                  <a:close/>
                </a:path>
              </a:pathLst>
            </a:custGeom>
            <a:solidFill>
              <a:srgbClr val="000000">
                <a:alpha val="0"/>
              </a:srgbClr>
            </a:solidFill>
          </p:spPr>
        </p:sp>
        <p:sp>
          <p:nvSpPr>
            <p:cNvPr name="TextBox 13" id="13"/>
            <p:cNvSpPr txBox="true"/>
            <p:nvPr/>
          </p:nvSpPr>
          <p:spPr>
            <a:xfrm>
              <a:off x="0" y="-85725"/>
              <a:ext cx="12594035" cy="2505075"/>
            </a:xfrm>
            <a:prstGeom prst="rect">
              <a:avLst/>
            </a:prstGeom>
          </p:spPr>
          <p:txBody>
            <a:bodyPr anchor="t" rtlCol="false" tIns="0" lIns="0" bIns="0" rIns="0"/>
            <a:lstStyle/>
            <a:p>
              <a:pPr algn="l">
                <a:lnSpc>
                  <a:spcPts val="3562"/>
                </a:lnSpc>
              </a:pPr>
              <a:r>
                <a:rPr lang="en-US" sz="2187">
                  <a:solidFill>
                    <a:srgbClr val="2C3249"/>
                  </a:solidFill>
                  <a:latin typeface="Martel Sans"/>
                  <a:ea typeface="Martel Sans"/>
                  <a:cs typeface="Martel Sans"/>
                  <a:sym typeface="Martel Sans"/>
                </a:rPr>
                <a:t>Chào mừng đến với hướng dẫn chi tiết về dự án phát hiện khuôn mặt! Chúng ta sẽ cùng nhau xây dựng một hệ thống nhận diện khuôn mặt, sử dụng các công nghệ tiên tiến nhất. Dự án này sẽ mở ra cánh cửa cho bạn vào thế giới AI và xử lý ảnh.</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BF4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7158200" y="462516"/>
            <a:ext cx="10101100" cy="1132367"/>
            <a:chOff x="0" y="0"/>
            <a:chExt cx="13468133" cy="1509823"/>
          </a:xfrm>
        </p:grpSpPr>
        <p:sp>
          <p:nvSpPr>
            <p:cNvPr name="Freeform 8" id="8"/>
            <p:cNvSpPr/>
            <p:nvPr/>
          </p:nvSpPr>
          <p:spPr>
            <a:xfrm flipH="false" flipV="false" rot="0">
              <a:off x="0" y="0"/>
              <a:ext cx="13468133" cy="1509823"/>
            </a:xfrm>
            <a:custGeom>
              <a:avLst/>
              <a:gdLst/>
              <a:ahLst/>
              <a:cxnLst/>
              <a:rect r="r" b="b" t="t" l="l"/>
              <a:pathLst>
                <a:path h="1509823" w="13468133">
                  <a:moveTo>
                    <a:pt x="0" y="0"/>
                  </a:moveTo>
                  <a:lnTo>
                    <a:pt x="13468133" y="0"/>
                  </a:lnTo>
                  <a:lnTo>
                    <a:pt x="13468133" y="1509823"/>
                  </a:lnTo>
                  <a:lnTo>
                    <a:pt x="0" y="1509823"/>
                  </a:lnTo>
                  <a:close/>
                </a:path>
              </a:pathLst>
            </a:custGeom>
            <a:solidFill>
              <a:srgbClr val="000000">
                <a:alpha val="0"/>
              </a:srgbClr>
            </a:solidFill>
          </p:spPr>
        </p:sp>
        <p:sp>
          <p:nvSpPr>
            <p:cNvPr name="TextBox 9" id="9"/>
            <p:cNvSpPr txBox="true"/>
            <p:nvPr/>
          </p:nvSpPr>
          <p:spPr>
            <a:xfrm>
              <a:off x="0" y="-57150"/>
              <a:ext cx="13468133" cy="1566973"/>
            </a:xfrm>
            <a:prstGeom prst="rect">
              <a:avLst/>
            </a:prstGeom>
          </p:spPr>
          <p:txBody>
            <a:bodyPr anchor="t" rtlCol="false" tIns="0" lIns="0" bIns="0" rIns="0"/>
            <a:lstStyle/>
            <a:p>
              <a:pPr algn="l">
                <a:lnSpc>
                  <a:spcPts val="6937"/>
                </a:lnSpc>
              </a:pPr>
              <a:r>
                <a:rPr lang="en-US" sz="5562">
                  <a:solidFill>
                    <a:srgbClr val="272D45"/>
                  </a:solidFill>
                  <a:latin typeface="Arimo"/>
                  <a:ea typeface="Arimo"/>
                  <a:cs typeface="Arimo"/>
                  <a:sym typeface="Arimo"/>
                </a:rPr>
                <a:t>Thu Thập Dữ Liệu - Gán nhãn</a:t>
              </a:r>
            </a:p>
          </p:txBody>
        </p:sp>
      </p:grpSp>
      <p:grpSp>
        <p:nvGrpSpPr>
          <p:cNvPr name="Group 10" id="10"/>
          <p:cNvGrpSpPr/>
          <p:nvPr/>
        </p:nvGrpSpPr>
        <p:grpSpPr>
          <a:xfrm rot="0">
            <a:off x="7763863" y="2093821"/>
            <a:ext cx="6571373" cy="1635663"/>
            <a:chOff x="0" y="0"/>
            <a:chExt cx="8761830" cy="2180884"/>
          </a:xfrm>
        </p:grpSpPr>
        <p:sp>
          <p:nvSpPr>
            <p:cNvPr name="Freeform 11" id="11"/>
            <p:cNvSpPr/>
            <p:nvPr/>
          </p:nvSpPr>
          <p:spPr>
            <a:xfrm flipH="false" flipV="false" rot="0">
              <a:off x="0" y="0"/>
              <a:ext cx="8761830" cy="2180884"/>
            </a:xfrm>
            <a:custGeom>
              <a:avLst/>
              <a:gdLst/>
              <a:ahLst/>
              <a:cxnLst/>
              <a:rect r="r" b="b" t="t" l="l"/>
              <a:pathLst>
                <a:path h="2180884" w="8761830">
                  <a:moveTo>
                    <a:pt x="0" y="0"/>
                  </a:moveTo>
                  <a:lnTo>
                    <a:pt x="8761830" y="0"/>
                  </a:lnTo>
                  <a:lnTo>
                    <a:pt x="8761830" y="2180884"/>
                  </a:lnTo>
                  <a:lnTo>
                    <a:pt x="0" y="2180884"/>
                  </a:lnTo>
                  <a:close/>
                </a:path>
              </a:pathLst>
            </a:custGeom>
            <a:solidFill>
              <a:srgbClr val="000000">
                <a:alpha val="0"/>
              </a:srgbClr>
            </a:solidFill>
          </p:spPr>
        </p:sp>
        <p:sp>
          <p:nvSpPr>
            <p:cNvPr name="TextBox 12" id="12"/>
            <p:cNvSpPr txBox="true"/>
            <p:nvPr/>
          </p:nvSpPr>
          <p:spPr>
            <a:xfrm>
              <a:off x="0" y="-171450"/>
              <a:ext cx="8761830" cy="2352334"/>
            </a:xfrm>
            <a:prstGeom prst="rect">
              <a:avLst/>
            </a:prstGeom>
          </p:spPr>
          <p:txBody>
            <a:bodyPr anchor="t" rtlCol="false" tIns="0" lIns="0" bIns="0" rIns="0"/>
            <a:lstStyle/>
            <a:p>
              <a:pPr algn="l">
                <a:lnSpc>
                  <a:spcPts val="4375"/>
                </a:lnSpc>
              </a:pPr>
              <a:r>
                <a:rPr lang="en-US" sz="2687">
                  <a:solidFill>
                    <a:srgbClr val="2C3249"/>
                  </a:solidFill>
                  <a:latin typeface="Consolas"/>
                  <a:ea typeface="Consolas"/>
                  <a:cs typeface="Consolas"/>
                  <a:sym typeface="Consolas"/>
                </a:rPr>
                <a:t>File dataCollection.py:</a:t>
              </a:r>
            </a:p>
            <a:p>
              <a:pPr algn="l" marL="580229" indent="-290115" lvl="1">
                <a:lnSpc>
                  <a:spcPts val="4375"/>
                </a:lnSpc>
                <a:buFont typeface="Arial"/>
                <a:buChar char="•"/>
              </a:pPr>
              <a:r>
                <a:rPr lang="en-US" sz="2687">
                  <a:solidFill>
                    <a:srgbClr val="2C3249"/>
                  </a:solidFill>
                  <a:latin typeface="Consolas"/>
                  <a:ea typeface="Consolas"/>
                  <a:cs typeface="Consolas"/>
                  <a:sym typeface="Consolas"/>
                </a:rPr>
                <a:t>Lưu hình ảnh</a:t>
              </a:r>
            </a:p>
            <a:p>
              <a:pPr algn="l" marL="580229" indent="-290115" lvl="1">
                <a:lnSpc>
                  <a:spcPts val="4376"/>
                </a:lnSpc>
                <a:buFont typeface="Arial"/>
                <a:buChar char="•"/>
              </a:pPr>
              <a:r>
                <a:rPr lang="en-US" sz="2687">
                  <a:solidFill>
                    <a:srgbClr val="2C3249"/>
                  </a:solidFill>
                  <a:latin typeface="Consolas"/>
                  <a:ea typeface="Consolas"/>
                  <a:cs typeface="Consolas"/>
                  <a:sym typeface="Consolas"/>
                </a:rPr>
                <a:t>Lưu nhãn hình ảnh</a:t>
              </a:r>
            </a:p>
          </p:txBody>
        </p:sp>
      </p:grpSp>
      <p:sp>
        <p:nvSpPr>
          <p:cNvPr name="Freeform 13" id="13"/>
          <p:cNvSpPr/>
          <p:nvPr/>
        </p:nvSpPr>
        <p:spPr>
          <a:xfrm flipH="false" flipV="false" rot="0">
            <a:off x="7566672" y="3944383"/>
            <a:ext cx="10101100" cy="5129226"/>
          </a:xfrm>
          <a:custGeom>
            <a:avLst/>
            <a:gdLst/>
            <a:ahLst/>
            <a:cxnLst/>
            <a:rect r="r" b="b" t="t" l="l"/>
            <a:pathLst>
              <a:path h="5129226" w="10101100">
                <a:moveTo>
                  <a:pt x="0" y="0"/>
                </a:moveTo>
                <a:lnTo>
                  <a:pt x="10101100" y="0"/>
                </a:lnTo>
                <a:lnTo>
                  <a:pt x="10101100" y="5129225"/>
                </a:lnTo>
                <a:lnTo>
                  <a:pt x="0" y="5129225"/>
                </a:lnTo>
                <a:lnTo>
                  <a:pt x="0" y="0"/>
                </a:lnTo>
                <a:close/>
              </a:path>
            </a:pathLst>
          </a:custGeom>
          <a:blipFill>
            <a:blip r:embed="rId4"/>
            <a:stretch>
              <a:fillRect l="0" t="0" r="-36319"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BF4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7158200" y="462516"/>
            <a:ext cx="10101100" cy="1132367"/>
            <a:chOff x="0" y="0"/>
            <a:chExt cx="13468133" cy="1509823"/>
          </a:xfrm>
        </p:grpSpPr>
        <p:sp>
          <p:nvSpPr>
            <p:cNvPr name="Freeform 8" id="8"/>
            <p:cNvSpPr/>
            <p:nvPr/>
          </p:nvSpPr>
          <p:spPr>
            <a:xfrm flipH="false" flipV="false" rot="0">
              <a:off x="0" y="0"/>
              <a:ext cx="13468133" cy="1509823"/>
            </a:xfrm>
            <a:custGeom>
              <a:avLst/>
              <a:gdLst/>
              <a:ahLst/>
              <a:cxnLst/>
              <a:rect r="r" b="b" t="t" l="l"/>
              <a:pathLst>
                <a:path h="1509823" w="13468133">
                  <a:moveTo>
                    <a:pt x="0" y="0"/>
                  </a:moveTo>
                  <a:lnTo>
                    <a:pt x="13468133" y="0"/>
                  </a:lnTo>
                  <a:lnTo>
                    <a:pt x="13468133" y="1509823"/>
                  </a:lnTo>
                  <a:lnTo>
                    <a:pt x="0" y="1509823"/>
                  </a:lnTo>
                  <a:close/>
                </a:path>
              </a:pathLst>
            </a:custGeom>
            <a:solidFill>
              <a:srgbClr val="000000">
                <a:alpha val="0"/>
              </a:srgbClr>
            </a:solidFill>
          </p:spPr>
        </p:sp>
        <p:sp>
          <p:nvSpPr>
            <p:cNvPr name="TextBox 9" id="9"/>
            <p:cNvSpPr txBox="true"/>
            <p:nvPr/>
          </p:nvSpPr>
          <p:spPr>
            <a:xfrm>
              <a:off x="0" y="-57150"/>
              <a:ext cx="13468133" cy="1566973"/>
            </a:xfrm>
            <a:prstGeom prst="rect">
              <a:avLst/>
            </a:prstGeom>
          </p:spPr>
          <p:txBody>
            <a:bodyPr anchor="t" rtlCol="false" tIns="0" lIns="0" bIns="0" rIns="0"/>
            <a:lstStyle/>
            <a:p>
              <a:pPr algn="l">
                <a:lnSpc>
                  <a:spcPts val="6937"/>
                </a:lnSpc>
              </a:pPr>
              <a:r>
                <a:rPr lang="en-US" sz="5562">
                  <a:solidFill>
                    <a:srgbClr val="272D45"/>
                  </a:solidFill>
                  <a:latin typeface="Arimo"/>
                  <a:ea typeface="Arimo"/>
                  <a:cs typeface="Arimo"/>
                  <a:sym typeface="Arimo"/>
                </a:rPr>
                <a:t>Thu Thập Dữ Liệu - Gán nhãn</a:t>
              </a:r>
            </a:p>
          </p:txBody>
        </p:sp>
      </p:grpSp>
      <p:grpSp>
        <p:nvGrpSpPr>
          <p:cNvPr name="Group 10" id="10"/>
          <p:cNvGrpSpPr/>
          <p:nvPr/>
        </p:nvGrpSpPr>
        <p:grpSpPr>
          <a:xfrm rot="0">
            <a:off x="7763863" y="2093821"/>
            <a:ext cx="6571373" cy="1083213"/>
            <a:chOff x="0" y="0"/>
            <a:chExt cx="8761830" cy="1444284"/>
          </a:xfrm>
        </p:grpSpPr>
        <p:sp>
          <p:nvSpPr>
            <p:cNvPr name="Freeform 11" id="11"/>
            <p:cNvSpPr/>
            <p:nvPr/>
          </p:nvSpPr>
          <p:spPr>
            <a:xfrm flipH="false" flipV="false" rot="0">
              <a:off x="0" y="0"/>
              <a:ext cx="8761830" cy="1444284"/>
            </a:xfrm>
            <a:custGeom>
              <a:avLst/>
              <a:gdLst/>
              <a:ahLst/>
              <a:cxnLst/>
              <a:rect r="r" b="b" t="t" l="l"/>
              <a:pathLst>
                <a:path h="1444284" w="8761830">
                  <a:moveTo>
                    <a:pt x="0" y="0"/>
                  </a:moveTo>
                  <a:lnTo>
                    <a:pt x="8761830" y="0"/>
                  </a:lnTo>
                  <a:lnTo>
                    <a:pt x="8761830" y="1444284"/>
                  </a:lnTo>
                  <a:lnTo>
                    <a:pt x="0" y="1444284"/>
                  </a:lnTo>
                  <a:close/>
                </a:path>
              </a:pathLst>
            </a:custGeom>
            <a:solidFill>
              <a:srgbClr val="000000">
                <a:alpha val="0"/>
              </a:srgbClr>
            </a:solidFill>
          </p:spPr>
        </p:sp>
        <p:sp>
          <p:nvSpPr>
            <p:cNvPr name="TextBox 12" id="12"/>
            <p:cNvSpPr txBox="true"/>
            <p:nvPr/>
          </p:nvSpPr>
          <p:spPr>
            <a:xfrm>
              <a:off x="0" y="-171450"/>
              <a:ext cx="8761830" cy="1615734"/>
            </a:xfrm>
            <a:prstGeom prst="rect">
              <a:avLst/>
            </a:prstGeom>
          </p:spPr>
          <p:txBody>
            <a:bodyPr anchor="t" rtlCol="false" tIns="0" lIns="0" bIns="0" rIns="0"/>
            <a:lstStyle/>
            <a:p>
              <a:pPr algn="l">
                <a:lnSpc>
                  <a:spcPts val="4375"/>
                </a:lnSpc>
              </a:pPr>
              <a:r>
                <a:rPr lang="en-US" sz="2687">
                  <a:solidFill>
                    <a:srgbClr val="2C3249"/>
                  </a:solidFill>
                  <a:latin typeface="Consolas"/>
                  <a:ea typeface="Consolas"/>
                  <a:cs typeface="Consolas"/>
                  <a:sym typeface="Consolas"/>
                </a:rPr>
                <a:t>File dataCollection.py:</a:t>
              </a:r>
            </a:p>
            <a:p>
              <a:pPr algn="l" marL="580229" indent="-290115" lvl="1">
                <a:lnSpc>
                  <a:spcPts val="4376"/>
                </a:lnSpc>
                <a:buFont typeface="Arial"/>
                <a:buChar char="•"/>
              </a:pPr>
              <a:r>
                <a:rPr lang="en-US" sz="2687">
                  <a:solidFill>
                    <a:srgbClr val="2C3249"/>
                  </a:solidFill>
                  <a:latin typeface="Consolas"/>
                  <a:ea typeface="Consolas"/>
                  <a:cs typeface="Consolas"/>
                  <a:sym typeface="Consolas"/>
                </a:rPr>
                <a:t>Chạy file sau khi hoàn chỉnh</a:t>
              </a:r>
            </a:p>
          </p:txBody>
        </p:sp>
      </p:grpSp>
      <p:sp>
        <p:nvSpPr>
          <p:cNvPr name="Freeform 13" id="13"/>
          <p:cNvSpPr/>
          <p:nvPr/>
        </p:nvSpPr>
        <p:spPr>
          <a:xfrm flipH="false" flipV="false" rot="0">
            <a:off x="8930884" y="3672334"/>
            <a:ext cx="6312489" cy="5928789"/>
          </a:xfrm>
          <a:custGeom>
            <a:avLst/>
            <a:gdLst/>
            <a:ahLst/>
            <a:cxnLst/>
            <a:rect r="r" b="b" t="t" l="l"/>
            <a:pathLst>
              <a:path h="5928789" w="6312489">
                <a:moveTo>
                  <a:pt x="0" y="0"/>
                </a:moveTo>
                <a:lnTo>
                  <a:pt x="6312490" y="0"/>
                </a:lnTo>
                <a:lnTo>
                  <a:pt x="6312490" y="5928789"/>
                </a:lnTo>
                <a:lnTo>
                  <a:pt x="0" y="5928789"/>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BF4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p:nvPr/>
        </p:nvGrpSpPr>
        <p:grpSpPr>
          <a:xfrm rot="0">
            <a:off x="992163" y="882849"/>
            <a:ext cx="7088237" cy="885974"/>
            <a:chOff x="0" y="0"/>
            <a:chExt cx="9450983" cy="1181298"/>
          </a:xfrm>
        </p:grpSpPr>
        <p:sp>
          <p:nvSpPr>
            <p:cNvPr name="Freeform 7" id="7"/>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8" id="8"/>
            <p:cNvSpPr txBox="true"/>
            <p:nvPr/>
          </p:nvSpPr>
          <p:spPr>
            <a:xfrm>
              <a:off x="0" y="-57150"/>
              <a:ext cx="9450983" cy="1238448"/>
            </a:xfrm>
            <a:prstGeom prst="rect">
              <a:avLst/>
            </a:prstGeom>
          </p:spPr>
          <p:txBody>
            <a:bodyPr anchor="t" rtlCol="false" tIns="0" lIns="0" bIns="0" rIns="0"/>
            <a:lstStyle/>
            <a:p>
              <a:pPr algn="l">
                <a:lnSpc>
                  <a:spcPts val="6937"/>
                </a:lnSpc>
              </a:pPr>
              <a:r>
                <a:rPr lang="en-US" sz="5562">
                  <a:solidFill>
                    <a:srgbClr val="272D45"/>
                  </a:solidFill>
                  <a:latin typeface="Arimo"/>
                  <a:ea typeface="Arimo"/>
                  <a:cs typeface="Arimo"/>
                  <a:sym typeface="Arimo"/>
                </a:rPr>
                <a:t>Xử Lý Dữ Liệu</a:t>
              </a:r>
            </a:p>
          </p:txBody>
        </p:sp>
      </p:grpSp>
      <p:sp>
        <p:nvSpPr>
          <p:cNvPr name="Freeform 9" id="9" descr="preencoded.png"/>
          <p:cNvSpPr/>
          <p:nvPr/>
        </p:nvSpPr>
        <p:spPr>
          <a:xfrm flipH="false" flipV="false" rot="0">
            <a:off x="992238" y="3311872"/>
            <a:ext cx="3556993" cy="2433637"/>
          </a:xfrm>
          <a:custGeom>
            <a:avLst/>
            <a:gdLst/>
            <a:ahLst/>
            <a:cxnLst/>
            <a:rect r="r" b="b" t="t" l="l"/>
            <a:pathLst>
              <a:path h="2433637" w="3556993">
                <a:moveTo>
                  <a:pt x="0" y="0"/>
                </a:moveTo>
                <a:lnTo>
                  <a:pt x="3556992" y="0"/>
                </a:lnTo>
                <a:lnTo>
                  <a:pt x="3556992" y="2433638"/>
                </a:lnTo>
                <a:lnTo>
                  <a:pt x="0" y="2433638"/>
                </a:lnTo>
                <a:lnTo>
                  <a:pt x="0" y="0"/>
                </a:lnTo>
                <a:close/>
              </a:path>
            </a:pathLst>
          </a:custGeom>
          <a:blipFill>
            <a:blip r:embed="rId3"/>
            <a:stretch>
              <a:fillRect l="0" t="-156" r="0" b="-156"/>
            </a:stretch>
          </a:blipFill>
        </p:spPr>
      </p:sp>
      <p:grpSp>
        <p:nvGrpSpPr>
          <p:cNvPr name="Group 10" id="10"/>
          <p:cNvGrpSpPr/>
          <p:nvPr/>
        </p:nvGrpSpPr>
        <p:grpSpPr>
          <a:xfrm rot="0">
            <a:off x="992238" y="6064449"/>
            <a:ext cx="3544044" cy="442912"/>
            <a:chOff x="0" y="0"/>
            <a:chExt cx="4725392" cy="590550"/>
          </a:xfrm>
        </p:grpSpPr>
        <p:sp>
          <p:nvSpPr>
            <p:cNvPr name="Freeform 11" id="11"/>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2" id="12"/>
            <p:cNvSpPr txBox="true"/>
            <p:nvPr/>
          </p:nvSpPr>
          <p:spPr>
            <a:xfrm>
              <a:off x="0" y="-38100"/>
              <a:ext cx="4725392" cy="628650"/>
            </a:xfrm>
            <a:prstGeom prst="rect">
              <a:avLst/>
            </a:prstGeom>
          </p:spPr>
          <p:txBody>
            <a:bodyPr anchor="t" rtlCol="false" tIns="0" lIns="0" bIns="0" rIns="0"/>
            <a:lstStyle/>
            <a:p>
              <a:pPr algn="l">
                <a:lnSpc>
                  <a:spcPts val="3437"/>
                </a:lnSpc>
              </a:pPr>
              <a:r>
                <a:rPr lang="en-US" sz="2750" b="true">
                  <a:solidFill>
                    <a:srgbClr val="272D45"/>
                  </a:solidFill>
                  <a:latin typeface="Arimo Bold"/>
                  <a:ea typeface="Arimo Bold"/>
                  <a:cs typeface="Arimo Bold"/>
                  <a:sym typeface="Arimo Bold"/>
                </a:rPr>
                <a:t>Gán nhãn</a:t>
              </a:r>
            </a:p>
          </p:txBody>
        </p:sp>
      </p:grpSp>
      <p:grpSp>
        <p:nvGrpSpPr>
          <p:cNvPr name="Group 13" id="13"/>
          <p:cNvGrpSpPr/>
          <p:nvPr/>
        </p:nvGrpSpPr>
        <p:grpSpPr>
          <a:xfrm rot="0">
            <a:off x="992238" y="6790879"/>
            <a:ext cx="3556993" cy="453629"/>
            <a:chOff x="0" y="0"/>
            <a:chExt cx="4742657" cy="604838"/>
          </a:xfrm>
        </p:grpSpPr>
        <p:sp>
          <p:nvSpPr>
            <p:cNvPr name="Freeform 14" id="14"/>
            <p:cNvSpPr/>
            <p:nvPr/>
          </p:nvSpPr>
          <p:spPr>
            <a:xfrm flipH="false" flipV="false" rot="0">
              <a:off x="0" y="0"/>
              <a:ext cx="4742657" cy="604838"/>
            </a:xfrm>
            <a:custGeom>
              <a:avLst/>
              <a:gdLst/>
              <a:ahLst/>
              <a:cxnLst/>
              <a:rect r="r" b="b" t="t" l="l"/>
              <a:pathLst>
                <a:path h="604838" w="4742657">
                  <a:moveTo>
                    <a:pt x="0" y="0"/>
                  </a:moveTo>
                  <a:lnTo>
                    <a:pt x="4742657" y="0"/>
                  </a:lnTo>
                  <a:lnTo>
                    <a:pt x="4742657" y="604838"/>
                  </a:lnTo>
                  <a:lnTo>
                    <a:pt x="0" y="604838"/>
                  </a:lnTo>
                  <a:close/>
                </a:path>
              </a:pathLst>
            </a:custGeom>
            <a:solidFill>
              <a:srgbClr val="000000">
                <a:alpha val="0"/>
              </a:srgbClr>
            </a:solidFill>
          </p:spPr>
        </p:sp>
        <p:sp>
          <p:nvSpPr>
            <p:cNvPr name="TextBox 15" id="15"/>
            <p:cNvSpPr txBox="true"/>
            <p:nvPr/>
          </p:nvSpPr>
          <p:spPr>
            <a:xfrm>
              <a:off x="0" y="-85725"/>
              <a:ext cx="4742657" cy="690563"/>
            </a:xfrm>
            <a:prstGeom prst="rect">
              <a:avLst/>
            </a:prstGeom>
          </p:spPr>
          <p:txBody>
            <a:bodyPr anchor="t" rtlCol="false" tIns="0" lIns="0" bIns="0" rIns="0"/>
            <a:lstStyle/>
            <a:p>
              <a:pPr algn="l">
                <a:lnSpc>
                  <a:spcPts val="3562"/>
                </a:lnSpc>
              </a:pPr>
              <a:r>
                <a:rPr lang="en-US" sz="2187">
                  <a:solidFill>
                    <a:srgbClr val="2C3249"/>
                  </a:solidFill>
                  <a:latin typeface="Martel Sans"/>
                  <a:ea typeface="Martel Sans"/>
                  <a:cs typeface="Martel Sans"/>
                  <a:sym typeface="Martel Sans"/>
                </a:rPr>
                <a:t>Gán nhãn dữ liệu: </a:t>
              </a:r>
            </a:p>
          </p:txBody>
        </p:sp>
      </p:grpSp>
      <p:grpSp>
        <p:nvGrpSpPr>
          <p:cNvPr name="Group 16" id="16"/>
          <p:cNvGrpSpPr/>
          <p:nvPr/>
        </p:nvGrpSpPr>
        <p:grpSpPr>
          <a:xfrm rot="0">
            <a:off x="992238" y="7499597"/>
            <a:ext cx="3556993" cy="453629"/>
            <a:chOff x="0" y="0"/>
            <a:chExt cx="4742657" cy="604838"/>
          </a:xfrm>
        </p:grpSpPr>
        <p:sp>
          <p:nvSpPr>
            <p:cNvPr name="Freeform 17" id="17"/>
            <p:cNvSpPr/>
            <p:nvPr/>
          </p:nvSpPr>
          <p:spPr>
            <a:xfrm flipH="false" flipV="false" rot="0">
              <a:off x="0" y="0"/>
              <a:ext cx="4742657" cy="604838"/>
            </a:xfrm>
            <a:custGeom>
              <a:avLst/>
              <a:gdLst/>
              <a:ahLst/>
              <a:cxnLst/>
              <a:rect r="r" b="b" t="t" l="l"/>
              <a:pathLst>
                <a:path h="604838" w="4742657">
                  <a:moveTo>
                    <a:pt x="0" y="0"/>
                  </a:moveTo>
                  <a:lnTo>
                    <a:pt x="4742657" y="0"/>
                  </a:lnTo>
                  <a:lnTo>
                    <a:pt x="4742657" y="604838"/>
                  </a:lnTo>
                  <a:lnTo>
                    <a:pt x="0" y="604838"/>
                  </a:lnTo>
                  <a:close/>
                </a:path>
              </a:pathLst>
            </a:custGeom>
            <a:solidFill>
              <a:srgbClr val="000000">
                <a:alpha val="0"/>
              </a:srgbClr>
            </a:solidFill>
          </p:spPr>
        </p:sp>
        <p:sp>
          <p:nvSpPr>
            <p:cNvPr name="TextBox 18" id="18"/>
            <p:cNvSpPr txBox="true"/>
            <p:nvPr/>
          </p:nvSpPr>
          <p:spPr>
            <a:xfrm>
              <a:off x="0" y="-85725"/>
              <a:ext cx="4742657"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C3249"/>
                  </a:solidFill>
                  <a:latin typeface="Martel Sans"/>
                  <a:ea typeface="Martel Sans"/>
                  <a:cs typeface="Martel Sans"/>
                  <a:sym typeface="Martel Sans"/>
                </a:rPr>
                <a:t>1 cho khuôn mặt thật </a:t>
              </a:r>
            </a:p>
          </p:txBody>
        </p:sp>
      </p:grpSp>
      <p:grpSp>
        <p:nvGrpSpPr>
          <p:cNvPr name="Group 19" id="19"/>
          <p:cNvGrpSpPr/>
          <p:nvPr/>
        </p:nvGrpSpPr>
        <p:grpSpPr>
          <a:xfrm rot="0">
            <a:off x="992238" y="8052346"/>
            <a:ext cx="3556993" cy="453629"/>
            <a:chOff x="0" y="0"/>
            <a:chExt cx="4742657" cy="604838"/>
          </a:xfrm>
        </p:grpSpPr>
        <p:sp>
          <p:nvSpPr>
            <p:cNvPr name="Freeform 20" id="20"/>
            <p:cNvSpPr/>
            <p:nvPr/>
          </p:nvSpPr>
          <p:spPr>
            <a:xfrm flipH="false" flipV="false" rot="0">
              <a:off x="0" y="0"/>
              <a:ext cx="4742657" cy="604838"/>
            </a:xfrm>
            <a:custGeom>
              <a:avLst/>
              <a:gdLst/>
              <a:ahLst/>
              <a:cxnLst/>
              <a:rect r="r" b="b" t="t" l="l"/>
              <a:pathLst>
                <a:path h="604838" w="4742657">
                  <a:moveTo>
                    <a:pt x="0" y="0"/>
                  </a:moveTo>
                  <a:lnTo>
                    <a:pt x="4742657" y="0"/>
                  </a:lnTo>
                  <a:lnTo>
                    <a:pt x="4742657" y="604838"/>
                  </a:lnTo>
                  <a:lnTo>
                    <a:pt x="0" y="604838"/>
                  </a:lnTo>
                  <a:close/>
                </a:path>
              </a:pathLst>
            </a:custGeom>
            <a:solidFill>
              <a:srgbClr val="000000">
                <a:alpha val="0"/>
              </a:srgbClr>
            </a:solidFill>
          </p:spPr>
        </p:sp>
        <p:sp>
          <p:nvSpPr>
            <p:cNvPr name="TextBox 21" id="21"/>
            <p:cNvSpPr txBox="true"/>
            <p:nvPr/>
          </p:nvSpPr>
          <p:spPr>
            <a:xfrm>
              <a:off x="0" y="-85725"/>
              <a:ext cx="4742657"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C3249"/>
                  </a:solidFill>
                  <a:latin typeface="Martel Sans"/>
                  <a:ea typeface="Martel Sans"/>
                  <a:cs typeface="Martel Sans"/>
                  <a:sym typeface="Martel Sans"/>
                </a:rPr>
                <a:t>0 cho khuôn mặt giả.</a:t>
              </a:r>
            </a:p>
          </p:txBody>
        </p:sp>
      </p:grpSp>
      <p:sp>
        <p:nvSpPr>
          <p:cNvPr name="Freeform 22" id="22" descr="preencoded.png"/>
          <p:cNvSpPr/>
          <p:nvPr/>
        </p:nvSpPr>
        <p:spPr>
          <a:xfrm flipH="false" flipV="false" rot="0">
            <a:off x="5250508" y="3311872"/>
            <a:ext cx="3556993" cy="2433637"/>
          </a:xfrm>
          <a:custGeom>
            <a:avLst/>
            <a:gdLst/>
            <a:ahLst/>
            <a:cxnLst/>
            <a:rect r="r" b="b" t="t" l="l"/>
            <a:pathLst>
              <a:path h="2433637" w="3556993">
                <a:moveTo>
                  <a:pt x="0" y="0"/>
                </a:moveTo>
                <a:lnTo>
                  <a:pt x="3556992" y="0"/>
                </a:lnTo>
                <a:lnTo>
                  <a:pt x="3556992" y="2433638"/>
                </a:lnTo>
                <a:lnTo>
                  <a:pt x="0" y="2433638"/>
                </a:lnTo>
                <a:lnTo>
                  <a:pt x="0" y="0"/>
                </a:lnTo>
                <a:close/>
              </a:path>
            </a:pathLst>
          </a:custGeom>
          <a:blipFill>
            <a:blip r:embed="rId4"/>
            <a:stretch>
              <a:fillRect l="0" t="-156" r="0" b="-156"/>
            </a:stretch>
          </a:blipFill>
        </p:spPr>
      </p:sp>
      <p:grpSp>
        <p:nvGrpSpPr>
          <p:cNvPr name="Group 23" id="23"/>
          <p:cNvGrpSpPr/>
          <p:nvPr/>
        </p:nvGrpSpPr>
        <p:grpSpPr>
          <a:xfrm rot="0">
            <a:off x="5250508" y="6064449"/>
            <a:ext cx="3544044" cy="442912"/>
            <a:chOff x="0" y="0"/>
            <a:chExt cx="4725392" cy="590550"/>
          </a:xfrm>
        </p:grpSpPr>
        <p:sp>
          <p:nvSpPr>
            <p:cNvPr name="Freeform 24" id="24"/>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5" id="25"/>
            <p:cNvSpPr txBox="true"/>
            <p:nvPr/>
          </p:nvSpPr>
          <p:spPr>
            <a:xfrm>
              <a:off x="0" y="-38100"/>
              <a:ext cx="4725392" cy="628650"/>
            </a:xfrm>
            <a:prstGeom prst="rect">
              <a:avLst/>
            </a:prstGeom>
          </p:spPr>
          <p:txBody>
            <a:bodyPr anchor="t" rtlCol="false" tIns="0" lIns="0" bIns="0" rIns="0"/>
            <a:lstStyle/>
            <a:p>
              <a:pPr algn="l">
                <a:lnSpc>
                  <a:spcPts val="3437"/>
                </a:lnSpc>
              </a:pPr>
              <a:r>
                <a:rPr lang="en-US" sz="2750" b="true">
                  <a:solidFill>
                    <a:srgbClr val="272D45"/>
                  </a:solidFill>
                  <a:latin typeface="Arimo Bold"/>
                  <a:ea typeface="Arimo Bold"/>
                  <a:cs typeface="Arimo Bold"/>
                  <a:sym typeface="Arimo Bold"/>
                </a:rPr>
                <a:t>Chia dữ liệu</a:t>
              </a:r>
            </a:p>
          </p:txBody>
        </p:sp>
      </p:grpSp>
      <p:grpSp>
        <p:nvGrpSpPr>
          <p:cNvPr name="Group 26" id="26"/>
          <p:cNvGrpSpPr/>
          <p:nvPr/>
        </p:nvGrpSpPr>
        <p:grpSpPr>
          <a:xfrm rot="0">
            <a:off x="5250508" y="6790879"/>
            <a:ext cx="3556993" cy="1360885"/>
            <a:chOff x="0" y="0"/>
            <a:chExt cx="4742657" cy="1814513"/>
          </a:xfrm>
        </p:grpSpPr>
        <p:sp>
          <p:nvSpPr>
            <p:cNvPr name="Freeform 27" id="27"/>
            <p:cNvSpPr/>
            <p:nvPr/>
          </p:nvSpPr>
          <p:spPr>
            <a:xfrm flipH="false" flipV="false" rot="0">
              <a:off x="0" y="0"/>
              <a:ext cx="4742657" cy="1814513"/>
            </a:xfrm>
            <a:custGeom>
              <a:avLst/>
              <a:gdLst/>
              <a:ahLst/>
              <a:cxnLst/>
              <a:rect r="r" b="b" t="t" l="l"/>
              <a:pathLst>
                <a:path h="1814513" w="4742657">
                  <a:moveTo>
                    <a:pt x="0" y="0"/>
                  </a:moveTo>
                  <a:lnTo>
                    <a:pt x="4742657" y="0"/>
                  </a:lnTo>
                  <a:lnTo>
                    <a:pt x="4742657" y="1814513"/>
                  </a:lnTo>
                  <a:lnTo>
                    <a:pt x="0" y="1814513"/>
                  </a:lnTo>
                  <a:close/>
                </a:path>
              </a:pathLst>
            </a:custGeom>
            <a:solidFill>
              <a:srgbClr val="000000">
                <a:alpha val="0"/>
              </a:srgbClr>
            </a:solidFill>
          </p:spPr>
        </p:sp>
        <p:sp>
          <p:nvSpPr>
            <p:cNvPr name="TextBox 28" id="28"/>
            <p:cNvSpPr txBox="true"/>
            <p:nvPr/>
          </p:nvSpPr>
          <p:spPr>
            <a:xfrm>
              <a:off x="0" y="-85725"/>
              <a:ext cx="4742657" cy="1900238"/>
            </a:xfrm>
            <a:prstGeom prst="rect">
              <a:avLst/>
            </a:prstGeom>
          </p:spPr>
          <p:txBody>
            <a:bodyPr anchor="t" rtlCol="false" tIns="0" lIns="0" bIns="0" rIns="0"/>
            <a:lstStyle/>
            <a:p>
              <a:pPr algn="l">
                <a:lnSpc>
                  <a:spcPts val="3562"/>
                </a:lnSpc>
              </a:pPr>
              <a:r>
                <a:rPr lang="en-US" sz="2187">
                  <a:solidFill>
                    <a:srgbClr val="2C3249"/>
                  </a:solidFill>
                  <a:latin typeface="Martel Sans"/>
                  <a:ea typeface="Martel Sans"/>
                  <a:cs typeface="Martel Sans"/>
                  <a:sym typeface="Martel Sans"/>
                </a:rPr>
                <a:t>Chia dữ liệu thành tập huấn luyện (80%) và tập kiểm tra (20%).</a:t>
              </a:r>
            </a:p>
          </p:txBody>
        </p:sp>
      </p:grpSp>
      <p:sp>
        <p:nvSpPr>
          <p:cNvPr name="Freeform 29" id="29" descr="preencoded.png"/>
          <p:cNvSpPr/>
          <p:nvPr/>
        </p:nvSpPr>
        <p:spPr>
          <a:xfrm flipH="false" flipV="false" rot="0">
            <a:off x="9508777" y="3311872"/>
            <a:ext cx="3556993" cy="2433637"/>
          </a:xfrm>
          <a:custGeom>
            <a:avLst/>
            <a:gdLst/>
            <a:ahLst/>
            <a:cxnLst/>
            <a:rect r="r" b="b" t="t" l="l"/>
            <a:pathLst>
              <a:path h="2433637" w="3556993">
                <a:moveTo>
                  <a:pt x="0" y="0"/>
                </a:moveTo>
                <a:lnTo>
                  <a:pt x="3556993" y="0"/>
                </a:lnTo>
                <a:lnTo>
                  <a:pt x="3556993" y="2433638"/>
                </a:lnTo>
                <a:lnTo>
                  <a:pt x="0" y="2433638"/>
                </a:lnTo>
                <a:lnTo>
                  <a:pt x="0" y="0"/>
                </a:lnTo>
                <a:close/>
              </a:path>
            </a:pathLst>
          </a:custGeom>
          <a:blipFill>
            <a:blip r:embed="rId5"/>
            <a:stretch>
              <a:fillRect l="0" t="-156" r="0" b="-156"/>
            </a:stretch>
          </a:blipFill>
        </p:spPr>
      </p:sp>
      <p:grpSp>
        <p:nvGrpSpPr>
          <p:cNvPr name="Group 30" id="30"/>
          <p:cNvGrpSpPr/>
          <p:nvPr/>
        </p:nvGrpSpPr>
        <p:grpSpPr>
          <a:xfrm rot="0">
            <a:off x="9508777" y="6064449"/>
            <a:ext cx="3544044" cy="442912"/>
            <a:chOff x="0" y="0"/>
            <a:chExt cx="4725392" cy="590550"/>
          </a:xfrm>
        </p:grpSpPr>
        <p:sp>
          <p:nvSpPr>
            <p:cNvPr name="Freeform 31" id="31"/>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32" id="32"/>
            <p:cNvSpPr txBox="true"/>
            <p:nvPr/>
          </p:nvSpPr>
          <p:spPr>
            <a:xfrm>
              <a:off x="0" y="-38100"/>
              <a:ext cx="4725392" cy="628650"/>
            </a:xfrm>
            <a:prstGeom prst="rect">
              <a:avLst/>
            </a:prstGeom>
          </p:spPr>
          <p:txBody>
            <a:bodyPr anchor="t" rtlCol="false" tIns="0" lIns="0" bIns="0" rIns="0"/>
            <a:lstStyle/>
            <a:p>
              <a:pPr algn="l">
                <a:lnSpc>
                  <a:spcPts val="3437"/>
                </a:lnSpc>
              </a:pPr>
              <a:r>
                <a:rPr lang="en-US" sz="2750" b="true">
                  <a:solidFill>
                    <a:srgbClr val="272D45"/>
                  </a:solidFill>
                  <a:latin typeface="Arimo Bold"/>
                  <a:ea typeface="Arimo Bold"/>
                  <a:cs typeface="Arimo Bold"/>
                  <a:sym typeface="Arimo Bold"/>
                </a:rPr>
                <a:t>Xáo trộn</a:t>
              </a:r>
            </a:p>
          </p:txBody>
        </p:sp>
      </p:grpSp>
      <p:grpSp>
        <p:nvGrpSpPr>
          <p:cNvPr name="Group 33" id="33"/>
          <p:cNvGrpSpPr/>
          <p:nvPr/>
        </p:nvGrpSpPr>
        <p:grpSpPr>
          <a:xfrm rot="0">
            <a:off x="9508777" y="6790879"/>
            <a:ext cx="3556993" cy="907256"/>
            <a:chOff x="0" y="0"/>
            <a:chExt cx="4742657" cy="1209675"/>
          </a:xfrm>
        </p:grpSpPr>
        <p:sp>
          <p:nvSpPr>
            <p:cNvPr name="Freeform 34" id="34"/>
            <p:cNvSpPr/>
            <p:nvPr/>
          </p:nvSpPr>
          <p:spPr>
            <a:xfrm flipH="false" flipV="false" rot="0">
              <a:off x="0" y="0"/>
              <a:ext cx="4742657" cy="1209675"/>
            </a:xfrm>
            <a:custGeom>
              <a:avLst/>
              <a:gdLst/>
              <a:ahLst/>
              <a:cxnLst/>
              <a:rect r="r" b="b" t="t" l="l"/>
              <a:pathLst>
                <a:path h="1209675" w="4742657">
                  <a:moveTo>
                    <a:pt x="0" y="0"/>
                  </a:moveTo>
                  <a:lnTo>
                    <a:pt x="4742657" y="0"/>
                  </a:lnTo>
                  <a:lnTo>
                    <a:pt x="4742657" y="1209675"/>
                  </a:lnTo>
                  <a:lnTo>
                    <a:pt x="0" y="1209675"/>
                  </a:lnTo>
                  <a:close/>
                </a:path>
              </a:pathLst>
            </a:custGeom>
            <a:solidFill>
              <a:srgbClr val="000000">
                <a:alpha val="0"/>
              </a:srgbClr>
            </a:solidFill>
          </p:spPr>
        </p:sp>
        <p:sp>
          <p:nvSpPr>
            <p:cNvPr name="TextBox 35" id="35"/>
            <p:cNvSpPr txBox="true"/>
            <p:nvPr/>
          </p:nvSpPr>
          <p:spPr>
            <a:xfrm>
              <a:off x="0" y="-85725"/>
              <a:ext cx="4742657" cy="1295400"/>
            </a:xfrm>
            <a:prstGeom prst="rect">
              <a:avLst/>
            </a:prstGeom>
          </p:spPr>
          <p:txBody>
            <a:bodyPr anchor="t" rtlCol="false" tIns="0" lIns="0" bIns="0" rIns="0"/>
            <a:lstStyle/>
            <a:p>
              <a:pPr algn="l">
                <a:lnSpc>
                  <a:spcPts val="3562"/>
                </a:lnSpc>
              </a:pPr>
              <a:r>
                <a:rPr lang="en-US" sz="2187">
                  <a:solidFill>
                    <a:srgbClr val="2C3249"/>
                  </a:solidFill>
                  <a:latin typeface="Martel Sans"/>
                  <a:ea typeface="Martel Sans"/>
                  <a:cs typeface="Martel Sans"/>
                  <a:sym typeface="Martel Sans"/>
                </a:rPr>
                <a:t>Xáo trộn dữ liệu để tránh tình trạng overfitting.</a:t>
              </a:r>
            </a:p>
          </p:txBody>
        </p:sp>
      </p:grpSp>
      <p:sp>
        <p:nvSpPr>
          <p:cNvPr name="Freeform 36" id="36" descr="preencoded.png"/>
          <p:cNvSpPr/>
          <p:nvPr/>
        </p:nvSpPr>
        <p:spPr>
          <a:xfrm flipH="false" flipV="false" rot="0">
            <a:off x="13767047" y="3311872"/>
            <a:ext cx="3556992" cy="2433637"/>
          </a:xfrm>
          <a:custGeom>
            <a:avLst/>
            <a:gdLst/>
            <a:ahLst/>
            <a:cxnLst/>
            <a:rect r="r" b="b" t="t" l="l"/>
            <a:pathLst>
              <a:path h="2433637" w="3556992">
                <a:moveTo>
                  <a:pt x="0" y="0"/>
                </a:moveTo>
                <a:lnTo>
                  <a:pt x="3556993" y="0"/>
                </a:lnTo>
                <a:lnTo>
                  <a:pt x="3556993" y="2433638"/>
                </a:lnTo>
                <a:lnTo>
                  <a:pt x="0" y="2433638"/>
                </a:lnTo>
                <a:lnTo>
                  <a:pt x="0" y="0"/>
                </a:lnTo>
                <a:close/>
              </a:path>
            </a:pathLst>
          </a:custGeom>
          <a:blipFill>
            <a:blip r:embed="rId6"/>
            <a:stretch>
              <a:fillRect l="0" t="-156" r="0" b="-156"/>
            </a:stretch>
          </a:blipFill>
        </p:spPr>
      </p:sp>
      <p:grpSp>
        <p:nvGrpSpPr>
          <p:cNvPr name="Group 37" id="37"/>
          <p:cNvGrpSpPr/>
          <p:nvPr/>
        </p:nvGrpSpPr>
        <p:grpSpPr>
          <a:xfrm rot="0">
            <a:off x="13767047" y="6064449"/>
            <a:ext cx="3544044" cy="442912"/>
            <a:chOff x="0" y="0"/>
            <a:chExt cx="4725392" cy="590550"/>
          </a:xfrm>
        </p:grpSpPr>
        <p:sp>
          <p:nvSpPr>
            <p:cNvPr name="Freeform 38" id="38"/>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39" id="39"/>
            <p:cNvSpPr txBox="true"/>
            <p:nvPr/>
          </p:nvSpPr>
          <p:spPr>
            <a:xfrm>
              <a:off x="0" y="-38100"/>
              <a:ext cx="4725392" cy="628650"/>
            </a:xfrm>
            <a:prstGeom prst="rect">
              <a:avLst/>
            </a:prstGeom>
          </p:spPr>
          <p:txBody>
            <a:bodyPr anchor="t" rtlCol="false" tIns="0" lIns="0" bIns="0" rIns="0"/>
            <a:lstStyle/>
            <a:p>
              <a:pPr algn="l">
                <a:lnSpc>
                  <a:spcPts val="3437"/>
                </a:lnSpc>
              </a:pPr>
              <a:r>
                <a:rPr lang="en-US" sz="2750" b="true">
                  <a:solidFill>
                    <a:srgbClr val="272D45"/>
                  </a:solidFill>
                  <a:latin typeface="Arimo Bold"/>
                  <a:ea typeface="Arimo Bold"/>
                  <a:cs typeface="Arimo Bold"/>
                  <a:sym typeface="Arimo Bold"/>
                </a:rPr>
                <a:t>data.yaml</a:t>
              </a:r>
            </a:p>
          </p:txBody>
        </p:sp>
      </p:grpSp>
      <p:grpSp>
        <p:nvGrpSpPr>
          <p:cNvPr name="Group 40" id="40"/>
          <p:cNvGrpSpPr/>
          <p:nvPr/>
        </p:nvGrpSpPr>
        <p:grpSpPr>
          <a:xfrm rot="0">
            <a:off x="13767047" y="6790879"/>
            <a:ext cx="3556992" cy="907256"/>
            <a:chOff x="0" y="0"/>
            <a:chExt cx="4742657" cy="1209675"/>
          </a:xfrm>
        </p:grpSpPr>
        <p:sp>
          <p:nvSpPr>
            <p:cNvPr name="Freeform 41" id="41"/>
            <p:cNvSpPr/>
            <p:nvPr/>
          </p:nvSpPr>
          <p:spPr>
            <a:xfrm flipH="false" flipV="false" rot="0">
              <a:off x="0" y="0"/>
              <a:ext cx="4742657" cy="1209675"/>
            </a:xfrm>
            <a:custGeom>
              <a:avLst/>
              <a:gdLst/>
              <a:ahLst/>
              <a:cxnLst/>
              <a:rect r="r" b="b" t="t" l="l"/>
              <a:pathLst>
                <a:path h="1209675" w="4742657">
                  <a:moveTo>
                    <a:pt x="0" y="0"/>
                  </a:moveTo>
                  <a:lnTo>
                    <a:pt x="4742657" y="0"/>
                  </a:lnTo>
                  <a:lnTo>
                    <a:pt x="4742657" y="1209675"/>
                  </a:lnTo>
                  <a:lnTo>
                    <a:pt x="0" y="1209675"/>
                  </a:lnTo>
                  <a:close/>
                </a:path>
              </a:pathLst>
            </a:custGeom>
            <a:solidFill>
              <a:srgbClr val="000000">
                <a:alpha val="0"/>
              </a:srgbClr>
            </a:solidFill>
          </p:spPr>
        </p:sp>
        <p:sp>
          <p:nvSpPr>
            <p:cNvPr name="TextBox 42" id="42"/>
            <p:cNvSpPr txBox="true"/>
            <p:nvPr/>
          </p:nvSpPr>
          <p:spPr>
            <a:xfrm>
              <a:off x="0" y="-85725"/>
              <a:ext cx="4742657" cy="1295400"/>
            </a:xfrm>
            <a:prstGeom prst="rect">
              <a:avLst/>
            </a:prstGeom>
          </p:spPr>
          <p:txBody>
            <a:bodyPr anchor="t" rtlCol="false" tIns="0" lIns="0" bIns="0" rIns="0"/>
            <a:lstStyle/>
            <a:p>
              <a:pPr algn="l">
                <a:lnSpc>
                  <a:spcPts val="3562"/>
                </a:lnSpc>
              </a:pPr>
              <a:r>
                <a:rPr lang="en-US" sz="2187">
                  <a:solidFill>
                    <a:srgbClr val="2C3249"/>
                  </a:solidFill>
                  <a:latin typeface="Martel Sans"/>
                  <a:ea typeface="Martel Sans"/>
                  <a:cs typeface="Martel Sans"/>
                  <a:sym typeface="Martel Sans"/>
                </a:rPr>
                <a:t>Chuẩn bị file cấu hình data.yaml.</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2953" y="-337433"/>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4" id="4"/>
          <p:cNvGrpSpPr/>
          <p:nvPr/>
        </p:nvGrpSpPr>
        <p:grpSpPr>
          <a:xfrm rot="0">
            <a:off x="459373" y="319318"/>
            <a:ext cx="7088237" cy="1132367"/>
            <a:chOff x="0" y="0"/>
            <a:chExt cx="9450983" cy="1509823"/>
          </a:xfrm>
        </p:grpSpPr>
        <p:sp>
          <p:nvSpPr>
            <p:cNvPr name="Freeform 5" id="5"/>
            <p:cNvSpPr/>
            <p:nvPr/>
          </p:nvSpPr>
          <p:spPr>
            <a:xfrm flipH="false" flipV="false" rot="0">
              <a:off x="0" y="0"/>
              <a:ext cx="9450984" cy="1509823"/>
            </a:xfrm>
            <a:custGeom>
              <a:avLst/>
              <a:gdLst/>
              <a:ahLst/>
              <a:cxnLst/>
              <a:rect r="r" b="b" t="t" l="l"/>
              <a:pathLst>
                <a:path h="1509823" w="9450984">
                  <a:moveTo>
                    <a:pt x="0" y="0"/>
                  </a:moveTo>
                  <a:lnTo>
                    <a:pt x="9450984" y="0"/>
                  </a:lnTo>
                  <a:lnTo>
                    <a:pt x="9450984" y="1509823"/>
                  </a:lnTo>
                  <a:lnTo>
                    <a:pt x="0" y="1509823"/>
                  </a:lnTo>
                  <a:close/>
                </a:path>
              </a:pathLst>
            </a:custGeom>
            <a:solidFill>
              <a:srgbClr val="000000">
                <a:alpha val="0"/>
              </a:srgbClr>
            </a:solidFill>
          </p:spPr>
        </p:sp>
        <p:sp>
          <p:nvSpPr>
            <p:cNvPr name="TextBox 6" id="6"/>
            <p:cNvSpPr txBox="true"/>
            <p:nvPr/>
          </p:nvSpPr>
          <p:spPr>
            <a:xfrm>
              <a:off x="0" y="-57150"/>
              <a:ext cx="9450983" cy="1566973"/>
            </a:xfrm>
            <a:prstGeom prst="rect">
              <a:avLst/>
            </a:prstGeom>
          </p:spPr>
          <p:txBody>
            <a:bodyPr anchor="t" rtlCol="false" tIns="0" lIns="0" bIns="0" rIns="0"/>
            <a:lstStyle/>
            <a:p>
              <a:pPr algn="l">
                <a:lnSpc>
                  <a:spcPts val="6937"/>
                </a:lnSpc>
              </a:pPr>
              <a:r>
                <a:rPr lang="en-US" sz="5562" b="true">
                  <a:solidFill>
                    <a:srgbClr val="272D45"/>
                  </a:solidFill>
                  <a:latin typeface="Arimo Bold"/>
                  <a:ea typeface="Arimo Bold"/>
                  <a:cs typeface="Arimo Bold"/>
                  <a:sym typeface="Arimo Bold"/>
                </a:rPr>
                <a:t>Xử Lý Dữ Liệu</a:t>
              </a:r>
            </a:p>
          </p:txBody>
        </p:sp>
      </p:grpSp>
      <p:grpSp>
        <p:nvGrpSpPr>
          <p:cNvPr name="Group 7" id="7"/>
          <p:cNvGrpSpPr/>
          <p:nvPr/>
        </p:nvGrpSpPr>
        <p:grpSpPr>
          <a:xfrm rot="0">
            <a:off x="762305" y="3291124"/>
            <a:ext cx="5297438" cy="3704751"/>
            <a:chOff x="0" y="0"/>
            <a:chExt cx="7063251" cy="4939668"/>
          </a:xfrm>
        </p:grpSpPr>
        <p:sp>
          <p:nvSpPr>
            <p:cNvPr name="Freeform 8" id="8"/>
            <p:cNvSpPr/>
            <p:nvPr/>
          </p:nvSpPr>
          <p:spPr>
            <a:xfrm flipH="false" flipV="false" rot="0">
              <a:off x="0" y="0"/>
              <a:ext cx="7063251" cy="4939668"/>
            </a:xfrm>
            <a:custGeom>
              <a:avLst/>
              <a:gdLst/>
              <a:ahLst/>
              <a:cxnLst/>
              <a:rect r="r" b="b" t="t" l="l"/>
              <a:pathLst>
                <a:path h="4939668" w="7063251">
                  <a:moveTo>
                    <a:pt x="0" y="0"/>
                  </a:moveTo>
                  <a:lnTo>
                    <a:pt x="7063251" y="0"/>
                  </a:lnTo>
                  <a:lnTo>
                    <a:pt x="7063251" y="4939668"/>
                  </a:lnTo>
                  <a:lnTo>
                    <a:pt x="0" y="4939668"/>
                  </a:lnTo>
                  <a:close/>
                </a:path>
              </a:pathLst>
            </a:custGeom>
            <a:solidFill>
              <a:srgbClr val="000000">
                <a:alpha val="0"/>
              </a:srgbClr>
            </a:solidFill>
          </p:spPr>
        </p:sp>
        <p:sp>
          <p:nvSpPr>
            <p:cNvPr name="TextBox 9" id="9"/>
            <p:cNvSpPr txBox="true"/>
            <p:nvPr/>
          </p:nvSpPr>
          <p:spPr>
            <a:xfrm>
              <a:off x="0" y="-85725"/>
              <a:ext cx="7063251" cy="5025393"/>
            </a:xfrm>
            <a:prstGeom prst="rect">
              <a:avLst/>
            </a:prstGeom>
          </p:spPr>
          <p:txBody>
            <a:bodyPr anchor="t" rtlCol="false" tIns="0" lIns="0" bIns="0" rIns="0"/>
            <a:lstStyle/>
            <a:p>
              <a:pPr algn="l">
                <a:lnSpc>
                  <a:spcPts val="3561"/>
                </a:lnSpc>
              </a:pPr>
              <a:r>
                <a:rPr lang="en-US" sz="2187">
                  <a:solidFill>
                    <a:srgbClr val="2C3249"/>
                  </a:solidFill>
                  <a:latin typeface="Martel Sans"/>
                  <a:ea typeface="Martel Sans"/>
                  <a:cs typeface="Martel Sans"/>
                  <a:sym typeface="Martel Sans"/>
                </a:rPr>
                <a:t>Tạo file splitData.py:</a:t>
              </a:r>
            </a:p>
            <a:p>
              <a:pPr algn="l" marL="472282" indent="-236141" lvl="1">
                <a:lnSpc>
                  <a:spcPts val="3561"/>
                </a:lnSpc>
                <a:buFont typeface="Arial"/>
                <a:buChar char="•"/>
              </a:pPr>
              <a:r>
                <a:rPr lang="en-US" sz="2187">
                  <a:solidFill>
                    <a:srgbClr val="2C3249"/>
                  </a:solidFill>
                  <a:latin typeface="Martel Sans"/>
                  <a:ea typeface="Martel Sans"/>
                  <a:cs typeface="Martel Sans"/>
                  <a:sym typeface="Martel Sans"/>
                </a:rPr>
                <a:t>Khai báo thư viện cần thiết</a:t>
              </a:r>
            </a:p>
            <a:p>
              <a:pPr algn="l" marL="472282" indent="-236141" lvl="1">
                <a:lnSpc>
                  <a:spcPts val="3561"/>
                </a:lnSpc>
                <a:buFont typeface="Arial"/>
                <a:buChar char="•"/>
              </a:pPr>
              <a:r>
                <a:rPr lang="en-US" sz="2187">
                  <a:solidFill>
                    <a:srgbClr val="2C3249"/>
                  </a:solidFill>
                  <a:latin typeface="Martel Sans"/>
                  <a:ea typeface="Martel Sans"/>
                  <a:cs typeface="Martel Sans"/>
                  <a:sym typeface="Martel Sans"/>
                </a:rPr>
                <a:t>Khai báo biến cần thiết</a:t>
              </a:r>
            </a:p>
            <a:p>
              <a:pPr algn="l" marL="472282" indent="-236141" lvl="1">
                <a:lnSpc>
                  <a:spcPts val="3562"/>
                </a:lnSpc>
                <a:buFont typeface="Arial"/>
                <a:buChar char="•"/>
              </a:pPr>
              <a:r>
                <a:rPr lang="en-US" sz="2187">
                  <a:solidFill>
                    <a:srgbClr val="2C3249"/>
                  </a:solidFill>
                  <a:latin typeface="Martel Sans"/>
                  <a:ea typeface="Martel Sans"/>
                  <a:cs typeface="Martel Sans"/>
                  <a:sym typeface="Martel Sans"/>
                </a:rPr>
                <a:t>Tạo các file lưu trữ dữ liệu cho việc huấn luyện</a:t>
              </a:r>
            </a:p>
          </p:txBody>
        </p:sp>
      </p:grpSp>
      <p:sp>
        <p:nvSpPr>
          <p:cNvPr name="Freeform 10" id="10"/>
          <p:cNvSpPr/>
          <p:nvPr/>
        </p:nvSpPr>
        <p:spPr>
          <a:xfrm flipH="false" flipV="false" rot="0">
            <a:off x="6537613" y="1569769"/>
            <a:ext cx="11017199" cy="7147462"/>
          </a:xfrm>
          <a:custGeom>
            <a:avLst/>
            <a:gdLst/>
            <a:ahLst/>
            <a:cxnLst/>
            <a:rect r="r" b="b" t="t" l="l"/>
            <a:pathLst>
              <a:path h="7147462" w="11017199">
                <a:moveTo>
                  <a:pt x="0" y="0"/>
                </a:moveTo>
                <a:lnTo>
                  <a:pt x="11017199" y="0"/>
                </a:lnTo>
                <a:lnTo>
                  <a:pt x="11017199" y="7147462"/>
                </a:lnTo>
                <a:lnTo>
                  <a:pt x="0" y="7147462"/>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2953" y="-337433"/>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4" id="4"/>
          <p:cNvGrpSpPr/>
          <p:nvPr/>
        </p:nvGrpSpPr>
        <p:grpSpPr>
          <a:xfrm rot="0">
            <a:off x="1028700" y="177241"/>
            <a:ext cx="7088237" cy="1132367"/>
            <a:chOff x="0" y="0"/>
            <a:chExt cx="9450983" cy="1509823"/>
          </a:xfrm>
        </p:grpSpPr>
        <p:sp>
          <p:nvSpPr>
            <p:cNvPr name="Freeform 5" id="5"/>
            <p:cNvSpPr/>
            <p:nvPr/>
          </p:nvSpPr>
          <p:spPr>
            <a:xfrm flipH="false" flipV="false" rot="0">
              <a:off x="0" y="0"/>
              <a:ext cx="9450984" cy="1509823"/>
            </a:xfrm>
            <a:custGeom>
              <a:avLst/>
              <a:gdLst/>
              <a:ahLst/>
              <a:cxnLst/>
              <a:rect r="r" b="b" t="t" l="l"/>
              <a:pathLst>
                <a:path h="1509823" w="9450984">
                  <a:moveTo>
                    <a:pt x="0" y="0"/>
                  </a:moveTo>
                  <a:lnTo>
                    <a:pt x="9450984" y="0"/>
                  </a:lnTo>
                  <a:lnTo>
                    <a:pt x="9450984" y="1509823"/>
                  </a:lnTo>
                  <a:lnTo>
                    <a:pt x="0" y="1509823"/>
                  </a:lnTo>
                  <a:close/>
                </a:path>
              </a:pathLst>
            </a:custGeom>
            <a:solidFill>
              <a:srgbClr val="000000">
                <a:alpha val="0"/>
              </a:srgbClr>
            </a:solidFill>
          </p:spPr>
        </p:sp>
        <p:sp>
          <p:nvSpPr>
            <p:cNvPr name="TextBox 6" id="6"/>
            <p:cNvSpPr txBox="true"/>
            <p:nvPr/>
          </p:nvSpPr>
          <p:spPr>
            <a:xfrm>
              <a:off x="0" y="-57150"/>
              <a:ext cx="9450983" cy="1566973"/>
            </a:xfrm>
            <a:prstGeom prst="rect">
              <a:avLst/>
            </a:prstGeom>
          </p:spPr>
          <p:txBody>
            <a:bodyPr anchor="t" rtlCol="false" tIns="0" lIns="0" bIns="0" rIns="0"/>
            <a:lstStyle/>
            <a:p>
              <a:pPr algn="l">
                <a:lnSpc>
                  <a:spcPts val="6937"/>
                </a:lnSpc>
              </a:pPr>
              <a:r>
                <a:rPr lang="en-US" sz="5562" b="true">
                  <a:solidFill>
                    <a:srgbClr val="272D45"/>
                  </a:solidFill>
                  <a:latin typeface="Arimo Bold"/>
                  <a:ea typeface="Arimo Bold"/>
                  <a:cs typeface="Arimo Bold"/>
                  <a:sym typeface="Arimo Bold"/>
                </a:rPr>
                <a:t>Xử Lý Dữ Liệu</a:t>
              </a:r>
            </a:p>
          </p:txBody>
        </p:sp>
      </p:grpSp>
      <p:grpSp>
        <p:nvGrpSpPr>
          <p:cNvPr name="Group 7" id="7"/>
          <p:cNvGrpSpPr/>
          <p:nvPr/>
        </p:nvGrpSpPr>
        <p:grpSpPr>
          <a:xfrm rot="0">
            <a:off x="762305" y="3291124"/>
            <a:ext cx="5297438" cy="3704751"/>
            <a:chOff x="0" y="0"/>
            <a:chExt cx="7063251" cy="4939668"/>
          </a:xfrm>
        </p:grpSpPr>
        <p:sp>
          <p:nvSpPr>
            <p:cNvPr name="Freeform 8" id="8"/>
            <p:cNvSpPr/>
            <p:nvPr/>
          </p:nvSpPr>
          <p:spPr>
            <a:xfrm flipH="false" flipV="false" rot="0">
              <a:off x="0" y="0"/>
              <a:ext cx="7063251" cy="4939668"/>
            </a:xfrm>
            <a:custGeom>
              <a:avLst/>
              <a:gdLst/>
              <a:ahLst/>
              <a:cxnLst/>
              <a:rect r="r" b="b" t="t" l="l"/>
              <a:pathLst>
                <a:path h="4939668" w="7063251">
                  <a:moveTo>
                    <a:pt x="0" y="0"/>
                  </a:moveTo>
                  <a:lnTo>
                    <a:pt x="7063251" y="0"/>
                  </a:lnTo>
                  <a:lnTo>
                    <a:pt x="7063251" y="4939668"/>
                  </a:lnTo>
                  <a:lnTo>
                    <a:pt x="0" y="4939668"/>
                  </a:lnTo>
                  <a:close/>
                </a:path>
              </a:pathLst>
            </a:custGeom>
            <a:solidFill>
              <a:srgbClr val="000000">
                <a:alpha val="0"/>
              </a:srgbClr>
            </a:solidFill>
          </p:spPr>
        </p:sp>
        <p:sp>
          <p:nvSpPr>
            <p:cNvPr name="TextBox 9" id="9"/>
            <p:cNvSpPr txBox="true"/>
            <p:nvPr/>
          </p:nvSpPr>
          <p:spPr>
            <a:xfrm>
              <a:off x="0" y="-85725"/>
              <a:ext cx="7063251" cy="5025393"/>
            </a:xfrm>
            <a:prstGeom prst="rect">
              <a:avLst/>
            </a:prstGeom>
          </p:spPr>
          <p:txBody>
            <a:bodyPr anchor="t" rtlCol="false" tIns="0" lIns="0" bIns="0" rIns="0"/>
            <a:lstStyle/>
            <a:p>
              <a:pPr algn="l">
                <a:lnSpc>
                  <a:spcPts val="3561"/>
                </a:lnSpc>
              </a:pPr>
              <a:r>
                <a:rPr lang="en-US" sz="2187">
                  <a:solidFill>
                    <a:srgbClr val="2C3249"/>
                  </a:solidFill>
                  <a:latin typeface="Martel Sans"/>
                  <a:ea typeface="Martel Sans"/>
                  <a:cs typeface="Martel Sans"/>
                  <a:sym typeface="Martel Sans"/>
                </a:rPr>
                <a:t>Tạo file splitData.py:</a:t>
              </a:r>
            </a:p>
            <a:p>
              <a:pPr algn="l" marL="472282" indent="-236141" lvl="1">
                <a:lnSpc>
                  <a:spcPts val="3561"/>
                </a:lnSpc>
                <a:buFont typeface="Arial"/>
                <a:buChar char="•"/>
              </a:pPr>
              <a:r>
                <a:rPr lang="en-US" sz="2187">
                  <a:solidFill>
                    <a:srgbClr val="2C3249"/>
                  </a:solidFill>
                  <a:latin typeface="Martel Sans"/>
                  <a:ea typeface="Martel Sans"/>
                  <a:cs typeface="Martel Sans"/>
                  <a:sym typeface="Martel Sans"/>
                </a:rPr>
                <a:t>Lấy tên file ảnh đầu vào</a:t>
              </a:r>
            </a:p>
            <a:p>
              <a:pPr algn="l" marL="472282" indent="-236141" lvl="1">
                <a:lnSpc>
                  <a:spcPts val="3561"/>
                </a:lnSpc>
                <a:buFont typeface="Arial"/>
                <a:buChar char="•"/>
              </a:pPr>
              <a:r>
                <a:rPr lang="en-US" sz="2187">
                  <a:solidFill>
                    <a:srgbClr val="2C3249"/>
                  </a:solidFill>
                  <a:latin typeface="Martel Sans"/>
                  <a:ea typeface="Martel Sans"/>
                  <a:cs typeface="Martel Sans"/>
                  <a:sym typeface="Martel Sans"/>
                </a:rPr>
                <a:t>Xáo trộn toàn bộ ảnh đầu vào</a:t>
              </a:r>
            </a:p>
            <a:p>
              <a:pPr algn="l" marL="472282" indent="-236141" lvl="1">
                <a:lnSpc>
                  <a:spcPts val="3562"/>
                </a:lnSpc>
                <a:buFont typeface="Arial"/>
                <a:buChar char="•"/>
              </a:pPr>
              <a:r>
                <a:rPr lang="en-US" sz="2187">
                  <a:solidFill>
                    <a:srgbClr val="2C3249"/>
                  </a:solidFill>
                  <a:latin typeface="Martel Sans"/>
                  <a:ea typeface="Martel Sans"/>
                  <a:cs typeface="Martel Sans"/>
                  <a:sym typeface="Martel Sans"/>
                </a:rPr>
                <a:t>Chia danh sách các file ảnh trước khi huấn luyện mô hình</a:t>
              </a:r>
            </a:p>
          </p:txBody>
        </p:sp>
      </p:grpSp>
      <p:sp>
        <p:nvSpPr>
          <p:cNvPr name="Freeform 10" id="10"/>
          <p:cNvSpPr/>
          <p:nvPr/>
        </p:nvSpPr>
        <p:spPr>
          <a:xfrm flipH="false" flipV="false" rot="0">
            <a:off x="6689952" y="1430899"/>
            <a:ext cx="11029739" cy="7827401"/>
          </a:xfrm>
          <a:custGeom>
            <a:avLst/>
            <a:gdLst/>
            <a:ahLst/>
            <a:cxnLst/>
            <a:rect r="r" b="b" t="t" l="l"/>
            <a:pathLst>
              <a:path h="7827401" w="11029739">
                <a:moveTo>
                  <a:pt x="0" y="0"/>
                </a:moveTo>
                <a:lnTo>
                  <a:pt x="11029739" y="0"/>
                </a:lnTo>
                <a:lnTo>
                  <a:pt x="11029739" y="7827401"/>
                </a:lnTo>
                <a:lnTo>
                  <a:pt x="0" y="7827401"/>
                </a:lnTo>
                <a:lnTo>
                  <a:pt x="0" y="0"/>
                </a:lnTo>
                <a:close/>
              </a:path>
            </a:pathLst>
          </a:custGeom>
          <a:blipFill>
            <a:blip r:embed="rId3"/>
            <a:stretch>
              <a:fillRect l="0" t="0" r="-7728"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2953" y="-337433"/>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4" id="4"/>
          <p:cNvGrpSpPr/>
          <p:nvPr/>
        </p:nvGrpSpPr>
        <p:grpSpPr>
          <a:xfrm rot="0">
            <a:off x="1028700" y="692271"/>
            <a:ext cx="7088237" cy="1132367"/>
            <a:chOff x="0" y="0"/>
            <a:chExt cx="9450983" cy="1509823"/>
          </a:xfrm>
        </p:grpSpPr>
        <p:sp>
          <p:nvSpPr>
            <p:cNvPr name="Freeform 5" id="5"/>
            <p:cNvSpPr/>
            <p:nvPr/>
          </p:nvSpPr>
          <p:spPr>
            <a:xfrm flipH="false" flipV="false" rot="0">
              <a:off x="0" y="0"/>
              <a:ext cx="9450984" cy="1509823"/>
            </a:xfrm>
            <a:custGeom>
              <a:avLst/>
              <a:gdLst/>
              <a:ahLst/>
              <a:cxnLst/>
              <a:rect r="r" b="b" t="t" l="l"/>
              <a:pathLst>
                <a:path h="1509823" w="9450984">
                  <a:moveTo>
                    <a:pt x="0" y="0"/>
                  </a:moveTo>
                  <a:lnTo>
                    <a:pt x="9450984" y="0"/>
                  </a:lnTo>
                  <a:lnTo>
                    <a:pt x="9450984" y="1509823"/>
                  </a:lnTo>
                  <a:lnTo>
                    <a:pt x="0" y="1509823"/>
                  </a:lnTo>
                  <a:close/>
                </a:path>
              </a:pathLst>
            </a:custGeom>
            <a:solidFill>
              <a:srgbClr val="000000">
                <a:alpha val="0"/>
              </a:srgbClr>
            </a:solidFill>
          </p:spPr>
        </p:sp>
        <p:sp>
          <p:nvSpPr>
            <p:cNvPr name="TextBox 6" id="6"/>
            <p:cNvSpPr txBox="true"/>
            <p:nvPr/>
          </p:nvSpPr>
          <p:spPr>
            <a:xfrm>
              <a:off x="0" y="-57150"/>
              <a:ext cx="9450983" cy="1566973"/>
            </a:xfrm>
            <a:prstGeom prst="rect">
              <a:avLst/>
            </a:prstGeom>
          </p:spPr>
          <p:txBody>
            <a:bodyPr anchor="t" rtlCol="false" tIns="0" lIns="0" bIns="0" rIns="0"/>
            <a:lstStyle/>
            <a:p>
              <a:pPr algn="l">
                <a:lnSpc>
                  <a:spcPts val="6937"/>
                </a:lnSpc>
              </a:pPr>
              <a:r>
                <a:rPr lang="en-US" sz="5562" b="true">
                  <a:solidFill>
                    <a:srgbClr val="272D45"/>
                  </a:solidFill>
                  <a:latin typeface="Arimo Bold"/>
                  <a:ea typeface="Arimo Bold"/>
                  <a:cs typeface="Arimo Bold"/>
                  <a:sym typeface="Arimo Bold"/>
                </a:rPr>
                <a:t>Xử Lý Dữ Liệu</a:t>
              </a:r>
            </a:p>
          </p:txBody>
        </p:sp>
      </p:grpSp>
      <p:grpSp>
        <p:nvGrpSpPr>
          <p:cNvPr name="Group 7" id="7"/>
          <p:cNvGrpSpPr/>
          <p:nvPr/>
        </p:nvGrpSpPr>
        <p:grpSpPr>
          <a:xfrm rot="0">
            <a:off x="1028700" y="2192219"/>
            <a:ext cx="13804311" cy="3704751"/>
            <a:chOff x="0" y="0"/>
            <a:chExt cx="18405748" cy="4939668"/>
          </a:xfrm>
        </p:grpSpPr>
        <p:sp>
          <p:nvSpPr>
            <p:cNvPr name="Freeform 8" id="8"/>
            <p:cNvSpPr/>
            <p:nvPr/>
          </p:nvSpPr>
          <p:spPr>
            <a:xfrm flipH="false" flipV="false" rot="0">
              <a:off x="0" y="0"/>
              <a:ext cx="18405748" cy="4939668"/>
            </a:xfrm>
            <a:custGeom>
              <a:avLst/>
              <a:gdLst/>
              <a:ahLst/>
              <a:cxnLst/>
              <a:rect r="r" b="b" t="t" l="l"/>
              <a:pathLst>
                <a:path h="4939668" w="18405748">
                  <a:moveTo>
                    <a:pt x="0" y="0"/>
                  </a:moveTo>
                  <a:lnTo>
                    <a:pt x="18405748" y="0"/>
                  </a:lnTo>
                  <a:lnTo>
                    <a:pt x="18405748" y="4939668"/>
                  </a:lnTo>
                  <a:lnTo>
                    <a:pt x="0" y="4939668"/>
                  </a:lnTo>
                  <a:close/>
                </a:path>
              </a:pathLst>
            </a:custGeom>
            <a:solidFill>
              <a:srgbClr val="000000">
                <a:alpha val="0"/>
              </a:srgbClr>
            </a:solidFill>
          </p:spPr>
        </p:sp>
        <p:sp>
          <p:nvSpPr>
            <p:cNvPr name="TextBox 9" id="9"/>
            <p:cNvSpPr txBox="true"/>
            <p:nvPr/>
          </p:nvSpPr>
          <p:spPr>
            <a:xfrm>
              <a:off x="0" y="-85725"/>
              <a:ext cx="18405748" cy="5025393"/>
            </a:xfrm>
            <a:prstGeom prst="rect">
              <a:avLst/>
            </a:prstGeom>
          </p:spPr>
          <p:txBody>
            <a:bodyPr anchor="t" rtlCol="false" tIns="0" lIns="0" bIns="0" rIns="0"/>
            <a:lstStyle/>
            <a:p>
              <a:pPr algn="l">
                <a:lnSpc>
                  <a:spcPts val="3561"/>
                </a:lnSpc>
              </a:pPr>
              <a:r>
                <a:rPr lang="en-US" sz="2187">
                  <a:solidFill>
                    <a:srgbClr val="2C3249"/>
                  </a:solidFill>
                  <a:latin typeface="Martel Sans"/>
                  <a:ea typeface="Martel Sans"/>
                  <a:cs typeface="Martel Sans"/>
                  <a:sym typeface="Martel Sans"/>
                </a:rPr>
                <a:t>Tạo file splitData.py:</a:t>
              </a:r>
            </a:p>
            <a:p>
              <a:pPr algn="l" marL="472282" indent="-236141" lvl="1">
                <a:lnSpc>
                  <a:spcPts val="3561"/>
                </a:lnSpc>
                <a:buFont typeface="Arial"/>
                <a:buChar char="•"/>
              </a:pPr>
              <a:r>
                <a:rPr lang="en-US" sz="2187">
                  <a:solidFill>
                    <a:srgbClr val="2C3249"/>
                  </a:solidFill>
                  <a:latin typeface="Martel Sans"/>
                  <a:ea typeface="Martel Sans"/>
                  <a:cs typeface="Martel Sans"/>
                  <a:sym typeface="Martel Sans"/>
                </a:rPr>
                <a:t>Copy các file vào các thư mục dùng để lưu trữ dữ liệu huấn luyện đã tạo trước đó</a:t>
              </a:r>
            </a:p>
            <a:p>
              <a:pPr algn="l" marL="472282" indent="-236141" lvl="1">
                <a:lnSpc>
                  <a:spcPts val="3562"/>
                </a:lnSpc>
                <a:buFont typeface="Arial"/>
                <a:buChar char="•"/>
              </a:pPr>
              <a:r>
                <a:rPr lang="en-US" sz="2187">
                  <a:solidFill>
                    <a:srgbClr val="2C3249"/>
                  </a:solidFill>
                  <a:latin typeface="Martel Sans"/>
                  <a:ea typeface="Martel Sans"/>
                  <a:cs typeface="Martel Sans"/>
                  <a:sym typeface="Martel Sans"/>
                </a:rPr>
                <a:t>Tạo file data.yaml để huấn luyện mô hình</a:t>
              </a:r>
            </a:p>
          </p:txBody>
        </p:sp>
      </p:grpSp>
      <p:sp>
        <p:nvSpPr>
          <p:cNvPr name="Freeform 10" id="10"/>
          <p:cNvSpPr/>
          <p:nvPr/>
        </p:nvSpPr>
        <p:spPr>
          <a:xfrm flipH="false" flipV="false" rot="0">
            <a:off x="4941365" y="4222191"/>
            <a:ext cx="11730506" cy="5455571"/>
          </a:xfrm>
          <a:custGeom>
            <a:avLst/>
            <a:gdLst/>
            <a:ahLst/>
            <a:cxnLst/>
            <a:rect r="r" b="b" t="t" l="l"/>
            <a:pathLst>
              <a:path h="5455571" w="11730506">
                <a:moveTo>
                  <a:pt x="0" y="0"/>
                </a:moveTo>
                <a:lnTo>
                  <a:pt x="11730507" y="0"/>
                </a:lnTo>
                <a:lnTo>
                  <a:pt x="11730507" y="5455571"/>
                </a:lnTo>
                <a:lnTo>
                  <a:pt x="0" y="5455571"/>
                </a:lnTo>
                <a:lnTo>
                  <a:pt x="0" y="0"/>
                </a:lnTo>
                <a:close/>
              </a:path>
            </a:pathLst>
          </a:custGeom>
          <a:blipFill>
            <a:blip r:embed="rId3"/>
            <a:stretch>
              <a:fillRect l="0" t="-1335" r="0" b="-1335"/>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2953" y="-337433"/>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4" id="4"/>
          <p:cNvGrpSpPr/>
          <p:nvPr/>
        </p:nvGrpSpPr>
        <p:grpSpPr>
          <a:xfrm rot="0">
            <a:off x="1028700" y="692271"/>
            <a:ext cx="7088237" cy="1132367"/>
            <a:chOff x="0" y="0"/>
            <a:chExt cx="9450983" cy="1509823"/>
          </a:xfrm>
        </p:grpSpPr>
        <p:sp>
          <p:nvSpPr>
            <p:cNvPr name="Freeform 5" id="5"/>
            <p:cNvSpPr/>
            <p:nvPr/>
          </p:nvSpPr>
          <p:spPr>
            <a:xfrm flipH="false" flipV="false" rot="0">
              <a:off x="0" y="0"/>
              <a:ext cx="9450984" cy="1509823"/>
            </a:xfrm>
            <a:custGeom>
              <a:avLst/>
              <a:gdLst/>
              <a:ahLst/>
              <a:cxnLst/>
              <a:rect r="r" b="b" t="t" l="l"/>
              <a:pathLst>
                <a:path h="1509823" w="9450984">
                  <a:moveTo>
                    <a:pt x="0" y="0"/>
                  </a:moveTo>
                  <a:lnTo>
                    <a:pt x="9450984" y="0"/>
                  </a:lnTo>
                  <a:lnTo>
                    <a:pt x="9450984" y="1509823"/>
                  </a:lnTo>
                  <a:lnTo>
                    <a:pt x="0" y="1509823"/>
                  </a:lnTo>
                  <a:close/>
                </a:path>
              </a:pathLst>
            </a:custGeom>
            <a:solidFill>
              <a:srgbClr val="000000">
                <a:alpha val="0"/>
              </a:srgbClr>
            </a:solidFill>
          </p:spPr>
        </p:sp>
        <p:sp>
          <p:nvSpPr>
            <p:cNvPr name="TextBox 6" id="6"/>
            <p:cNvSpPr txBox="true"/>
            <p:nvPr/>
          </p:nvSpPr>
          <p:spPr>
            <a:xfrm>
              <a:off x="0" y="-57150"/>
              <a:ext cx="9450983" cy="1566973"/>
            </a:xfrm>
            <a:prstGeom prst="rect">
              <a:avLst/>
            </a:prstGeom>
          </p:spPr>
          <p:txBody>
            <a:bodyPr anchor="t" rtlCol="false" tIns="0" lIns="0" bIns="0" rIns="0"/>
            <a:lstStyle/>
            <a:p>
              <a:pPr algn="l">
                <a:lnSpc>
                  <a:spcPts val="6937"/>
                </a:lnSpc>
              </a:pPr>
              <a:r>
                <a:rPr lang="en-US" sz="5562" b="true">
                  <a:solidFill>
                    <a:srgbClr val="272D45"/>
                  </a:solidFill>
                  <a:latin typeface="Arimo Bold"/>
                  <a:ea typeface="Arimo Bold"/>
                  <a:cs typeface="Arimo Bold"/>
                  <a:sym typeface="Arimo Bold"/>
                </a:rPr>
                <a:t>Xử Lý Dữ Liệu</a:t>
              </a:r>
            </a:p>
          </p:txBody>
        </p:sp>
      </p:grpSp>
      <p:grpSp>
        <p:nvGrpSpPr>
          <p:cNvPr name="Group 7" id="7"/>
          <p:cNvGrpSpPr/>
          <p:nvPr/>
        </p:nvGrpSpPr>
        <p:grpSpPr>
          <a:xfrm rot="0">
            <a:off x="1214782" y="2324320"/>
            <a:ext cx="13804311" cy="1467035"/>
            <a:chOff x="0" y="0"/>
            <a:chExt cx="18405748" cy="1956047"/>
          </a:xfrm>
        </p:grpSpPr>
        <p:sp>
          <p:nvSpPr>
            <p:cNvPr name="Freeform 8" id="8"/>
            <p:cNvSpPr/>
            <p:nvPr/>
          </p:nvSpPr>
          <p:spPr>
            <a:xfrm flipH="false" flipV="false" rot="0">
              <a:off x="0" y="0"/>
              <a:ext cx="18405748" cy="1956047"/>
            </a:xfrm>
            <a:custGeom>
              <a:avLst/>
              <a:gdLst/>
              <a:ahLst/>
              <a:cxnLst/>
              <a:rect r="r" b="b" t="t" l="l"/>
              <a:pathLst>
                <a:path h="1956047" w="18405748">
                  <a:moveTo>
                    <a:pt x="0" y="0"/>
                  </a:moveTo>
                  <a:lnTo>
                    <a:pt x="18405748" y="0"/>
                  </a:lnTo>
                  <a:lnTo>
                    <a:pt x="18405748" y="1956047"/>
                  </a:lnTo>
                  <a:lnTo>
                    <a:pt x="0" y="1956047"/>
                  </a:lnTo>
                  <a:close/>
                </a:path>
              </a:pathLst>
            </a:custGeom>
            <a:solidFill>
              <a:srgbClr val="000000">
                <a:alpha val="0"/>
              </a:srgbClr>
            </a:solidFill>
          </p:spPr>
        </p:sp>
        <p:sp>
          <p:nvSpPr>
            <p:cNvPr name="TextBox 9" id="9"/>
            <p:cNvSpPr txBox="true"/>
            <p:nvPr/>
          </p:nvSpPr>
          <p:spPr>
            <a:xfrm>
              <a:off x="0" y="-85725"/>
              <a:ext cx="18405748" cy="2041772"/>
            </a:xfrm>
            <a:prstGeom prst="rect">
              <a:avLst/>
            </a:prstGeom>
          </p:spPr>
          <p:txBody>
            <a:bodyPr anchor="t" rtlCol="false" tIns="0" lIns="0" bIns="0" rIns="0"/>
            <a:lstStyle/>
            <a:p>
              <a:pPr algn="l">
                <a:lnSpc>
                  <a:spcPts val="3561"/>
                </a:lnSpc>
              </a:pPr>
              <a:r>
                <a:rPr lang="en-US" sz="2187">
                  <a:solidFill>
                    <a:srgbClr val="2C3249"/>
                  </a:solidFill>
                  <a:latin typeface="Martel Sans"/>
                  <a:ea typeface="Martel Sans"/>
                  <a:cs typeface="Martel Sans"/>
                  <a:sym typeface="Martel Sans"/>
                </a:rPr>
                <a:t>Tạo file splitData.py:</a:t>
              </a:r>
            </a:p>
            <a:p>
              <a:pPr algn="l" marL="472282" indent="-236141" lvl="1">
                <a:lnSpc>
                  <a:spcPts val="3562"/>
                </a:lnSpc>
                <a:buFont typeface="Arial"/>
                <a:buChar char="•"/>
              </a:pPr>
              <a:r>
                <a:rPr lang="en-US" sz="2187">
                  <a:solidFill>
                    <a:srgbClr val="2C3249"/>
                  </a:solidFill>
                  <a:latin typeface="Martel Sans"/>
                  <a:ea typeface="Martel Sans"/>
                  <a:cs typeface="Martel Sans"/>
                  <a:sym typeface="Martel Sans"/>
                </a:rPr>
                <a:t>Sau khi khởi động</a:t>
              </a:r>
            </a:p>
          </p:txBody>
        </p:sp>
      </p:grpSp>
      <p:sp>
        <p:nvSpPr>
          <p:cNvPr name="Freeform 10" id="10"/>
          <p:cNvSpPr/>
          <p:nvPr/>
        </p:nvSpPr>
        <p:spPr>
          <a:xfrm flipH="false" flipV="false" rot="0">
            <a:off x="4377463" y="4286655"/>
            <a:ext cx="12686481" cy="4513460"/>
          </a:xfrm>
          <a:custGeom>
            <a:avLst/>
            <a:gdLst/>
            <a:ahLst/>
            <a:cxnLst/>
            <a:rect r="r" b="b" t="t" l="l"/>
            <a:pathLst>
              <a:path h="4513460" w="12686481">
                <a:moveTo>
                  <a:pt x="0" y="0"/>
                </a:moveTo>
                <a:lnTo>
                  <a:pt x="12686481" y="0"/>
                </a:lnTo>
                <a:lnTo>
                  <a:pt x="12686481" y="4513460"/>
                </a:lnTo>
                <a:lnTo>
                  <a:pt x="0" y="4513460"/>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BF4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7850237" y="984647"/>
            <a:ext cx="7088237" cy="885974"/>
            <a:chOff x="0" y="0"/>
            <a:chExt cx="9450983" cy="1181298"/>
          </a:xfrm>
        </p:grpSpPr>
        <p:sp>
          <p:nvSpPr>
            <p:cNvPr name="Freeform 8" id="8"/>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9" id="9"/>
            <p:cNvSpPr txBox="true"/>
            <p:nvPr/>
          </p:nvSpPr>
          <p:spPr>
            <a:xfrm>
              <a:off x="0" y="-57150"/>
              <a:ext cx="9450983" cy="1238448"/>
            </a:xfrm>
            <a:prstGeom prst="rect">
              <a:avLst/>
            </a:prstGeom>
          </p:spPr>
          <p:txBody>
            <a:bodyPr anchor="t" rtlCol="false" tIns="0" lIns="0" bIns="0" rIns="0"/>
            <a:lstStyle/>
            <a:p>
              <a:pPr algn="l">
                <a:lnSpc>
                  <a:spcPts val="6937"/>
                </a:lnSpc>
              </a:pPr>
              <a:r>
                <a:rPr lang="en-US" sz="5562">
                  <a:solidFill>
                    <a:srgbClr val="272D45"/>
                  </a:solidFill>
                  <a:latin typeface="Arimo"/>
                  <a:ea typeface="Arimo"/>
                  <a:cs typeface="Arimo"/>
                  <a:sym typeface="Arimo"/>
                </a:rPr>
                <a:t>Huấn Luyện Mô Hình</a:t>
              </a:r>
            </a:p>
          </p:txBody>
        </p:sp>
      </p:grpSp>
      <p:grpSp>
        <p:nvGrpSpPr>
          <p:cNvPr name="Group 10" id="10"/>
          <p:cNvGrpSpPr/>
          <p:nvPr/>
        </p:nvGrpSpPr>
        <p:grpSpPr>
          <a:xfrm rot="0">
            <a:off x="7845475" y="2291060"/>
            <a:ext cx="9455051" cy="1662261"/>
            <a:chOff x="0" y="0"/>
            <a:chExt cx="12606735" cy="2216348"/>
          </a:xfrm>
        </p:grpSpPr>
        <p:sp>
          <p:nvSpPr>
            <p:cNvPr name="Freeform 11" id="11"/>
            <p:cNvSpPr/>
            <p:nvPr/>
          </p:nvSpPr>
          <p:spPr>
            <a:xfrm flipH="false" flipV="false" rot="0">
              <a:off x="6350" y="6350"/>
              <a:ext cx="12594082" cy="2203577"/>
            </a:xfrm>
            <a:custGeom>
              <a:avLst/>
              <a:gdLst/>
              <a:ahLst/>
              <a:cxnLst/>
              <a:rect r="r" b="b" t="t" l="l"/>
              <a:pathLst>
                <a:path h="2203577" w="12594082">
                  <a:moveTo>
                    <a:pt x="0" y="158750"/>
                  </a:moveTo>
                  <a:cubicBezTo>
                    <a:pt x="0" y="71120"/>
                    <a:pt x="71374" y="0"/>
                    <a:pt x="159512" y="0"/>
                  </a:cubicBezTo>
                  <a:lnTo>
                    <a:pt x="12434570" y="0"/>
                  </a:lnTo>
                  <a:cubicBezTo>
                    <a:pt x="12522708" y="0"/>
                    <a:pt x="12594082" y="71120"/>
                    <a:pt x="12594082" y="158750"/>
                  </a:cubicBezTo>
                  <a:lnTo>
                    <a:pt x="12594082" y="2044827"/>
                  </a:lnTo>
                  <a:cubicBezTo>
                    <a:pt x="12594082" y="2132457"/>
                    <a:pt x="12522708" y="2203577"/>
                    <a:pt x="12434570" y="2203577"/>
                  </a:cubicBezTo>
                  <a:lnTo>
                    <a:pt x="159512" y="2203577"/>
                  </a:lnTo>
                  <a:cubicBezTo>
                    <a:pt x="71374" y="2203577"/>
                    <a:pt x="0" y="2132457"/>
                    <a:pt x="0" y="2044827"/>
                  </a:cubicBezTo>
                  <a:close/>
                </a:path>
              </a:pathLst>
            </a:custGeom>
            <a:solidFill>
              <a:srgbClr val="DFECE9"/>
            </a:solidFill>
          </p:spPr>
        </p:sp>
        <p:sp>
          <p:nvSpPr>
            <p:cNvPr name="Freeform 12" id="12"/>
            <p:cNvSpPr/>
            <p:nvPr/>
          </p:nvSpPr>
          <p:spPr>
            <a:xfrm flipH="false" flipV="false" rot="0">
              <a:off x="0" y="0"/>
              <a:ext cx="12606782" cy="2216277"/>
            </a:xfrm>
            <a:custGeom>
              <a:avLst/>
              <a:gdLst/>
              <a:ahLst/>
              <a:cxnLst/>
              <a:rect r="r" b="b" t="t" l="l"/>
              <a:pathLst>
                <a:path h="2216277" w="12606782">
                  <a:moveTo>
                    <a:pt x="0" y="165100"/>
                  </a:moveTo>
                  <a:cubicBezTo>
                    <a:pt x="0" y="73914"/>
                    <a:pt x="74295" y="0"/>
                    <a:pt x="165862" y="0"/>
                  </a:cubicBezTo>
                  <a:lnTo>
                    <a:pt x="12440920" y="0"/>
                  </a:lnTo>
                  <a:lnTo>
                    <a:pt x="12440920" y="6350"/>
                  </a:lnTo>
                  <a:lnTo>
                    <a:pt x="12440920" y="0"/>
                  </a:lnTo>
                  <a:cubicBezTo>
                    <a:pt x="12532487" y="0"/>
                    <a:pt x="12606782" y="73914"/>
                    <a:pt x="12606782" y="165100"/>
                  </a:cubicBezTo>
                  <a:lnTo>
                    <a:pt x="12600432" y="165100"/>
                  </a:lnTo>
                  <a:lnTo>
                    <a:pt x="12606782" y="165100"/>
                  </a:lnTo>
                  <a:lnTo>
                    <a:pt x="12606782" y="2051177"/>
                  </a:lnTo>
                  <a:lnTo>
                    <a:pt x="12600432" y="2051177"/>
                  </a:lnTo>
                  <a:lnTo>
                    <a:pt x="12606782" y="2051177"/>
                  </a:lnTo>
                  <a:cubicBezTo>
                    <a:pt x="12606782" y="2142363"/>
                    <a:pt x="12532487" y="2216277"/>
                    <a:pt x="12440920" y="2216277"/>
                  </a:cubicBezTo>
                  <a:lnTo>
                    <a:pt x="12440920" y="2209927"/>
                  </a:lnTo>
                  <a:lnTo>
                    <a:pt x="12440920" y="2216277"/>
                  </a:lnTo>
                  <a:lnTo>
                    <a:pt x="165862" y="2216277"/>
                  </a:lnTo>
                  <a:lnTo>
                    <a:pt x="165862" y="2209927"/>
                  </a:lnTo>
                  <a:lnTo>
                    <a:pt x="165862" y="2216277"/>
                  </a:lnTo>
                  <a:cubicBezTo>
                    <a:pt x="74295" y="2216277"/>
                    <a:pt x="0" y="2142363"/>
                    <a:pt x="0" y="2051177"/>
                  </a:cubicBezTo>
                  <a:lnTo>
                    <a:pt x="0" y="165100"/>
                  </a:lnTo>
                  <a:lnTo>
                    <a:pt x="6350" y="165100"/>
                  </a:lnTo>
                  <a:lnTo>
                    <a:pt x="0" y="165100"/>
                  </a:lnTo>
                  <a:moveTo>
                    <a:pt x="12700" y="165100"/>
                  </a:moveTo>
                  <a:lnTo>
                    <a:pt x="12700" y="2051177"/>
                  </a:lnTo>
                  <a:lnTo>
                    <a:pt x="6350" y="2051177"/>
                  </a:lnTo>
                  <a:lnTo>
                    <a:pt x="12700" y="2051177"/>
                  </a:lnTo>
                  <a:cubicBezTo>
                    <a:pt x="12700" y="2135378"/>
                    <a:pt x="81280" y="2203577"/>
                    <a:pt x="165862" y="2203577"/>
                  </a:cubicBezTo>
                  <a:lnTo>
                    <a:pt x="12440920" y="2203577"/>
                  </a:lnTo>
                  <a:cubicBezTo>
                    <a:pt x="12525501" y="2203577"/>
                    <a:pt x="12594082" y="2135251"/>
                    <a:pt x="12594082" y="2051177"/>
                  </a:cubicBezTo>
                  <a:lnTo>
                    <a:pt x="12594082" y="165100"/>
                  </a:lnTo>
                  <a:cubicBezTo>
                    <a:pt x="12594082" y="80899"/>
                    <a:pt x="12525501" y="12700"/>
                    <a:pt x="12440920" y="12700"/>
                  </a:cubicBezTo>
                  <a:lnTo>
                    <a:pt x="165862" y="12700"/>
                  </a:lnTo>
                  <a:lnTo>
                    <a:pt x="165862" y="6350"/>
                  </a:lnTo>
                  <a:lnTo>
                    <a:pt x="165862" y="12700"/>
                  </a:lnTo>
                  <a:cubicBezTo>
                    <a:pt x="81280" y="12700"/>
                    <a:pt x="12700" y="81026"/>
                    <a:pt x="12700" y="165100"/>
                  </a:cubicBezTo>
                  <a:close/>
                </a:path>
              </a:pathLst>
            </a:custGeom>
            <a:solidFill>
              <a:srgbClr val="C5D2CF"/>
            </a:solidFill>
          </p:spPr>
        </p:sp>
      </p:grpSp>
      <p:grpSp>
        <p:nvGrpSpPr>
          <p:cNvPr name="Group 13" id="13"/>
          <p:cNvGrpSpPr/>
          <p:nvPr/>
        </p:nvGrpSpPr>
        <p:grpSpPr>
          <a:xfrm rot="0">
            <a:off x="8143280" y="2588865"/>
            <a:ext cx="3544044" cy="442912"/>
            <a:chOff x="0" y="0"/>
            <a:chExt cx="4725392" cy="590550"/>
          </a:xfrm>
        </p:grpSpPr>
        <p:sp>
          <p:nvSpPr>
            <p:cNvPr name="Freeform 14" id="14"/>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5" id="15"/>
            <p:cNvSpPr txBox="true"/>
            <p:nvPr/>
          </p:nvSpPr>
          <p:spPr>
            <a:xfrm>
              <a:off x="0" y="-38100"/>
              <a:ext cx="4725392" cy="628650"/>
            </a:xfrm>
            <a:prstGeom prst="rect">
              <a:avLst/>
            </a:prstGeom>
          </p:spPr>
          <p:txBody>
            <a:bodyPr anchor="t" rtlCol="false" tIns="0" lIns="0" bIns="0" rIns="0"/>
            <a:lstStyle/>
            <a:p>
              <a:pPr algn="l">
                <a:lnSpc>
                  <a:spcPts val="3437"/>
                </a:lnSpc>
              </a:pPr>
              <a:r>
                <a:rPr lang="en-US" sz="2750">
                  <a:solidFill>
                    <a:srgbClr val="2C3249"/>
                  </a:solidFill>
                  <a:latin typeface="Arimo"/>
                  <a:ea typeface="Arimo"/>
                  <a:cs typeface="Arimo"/>
                  <a:sym typeface="Arimo"/>
                </a:rPr>
                <a:t>PyTorch &amp; YOLO</a:t>
              </a:r>
            </a:p>
          </p:txBody>
        </p:sp>
      </p:grpSp>
      <p:grpSp>
        <p:nvGrpSpPr>
          <p:cNvPr name="Group 16" id="16"/>
          <p:cNvGrpSpPr/>
          <p:nvPr/>
        </p:nvGrpSpPr>
        <p:grpSpPr>
          <a:xfrm rot="0">
            <a:off x="8143280" y="3201889"/>
            <a:ext cx="8859441" cy="453629"/>
            <a:chOff x="0" y="0"/>
            <a:chExt cx="11812588" cy="604838"/>
          </a:xfrm>
        </p:grpSpPr>
        <p:sp>
          <p:nvSpPr>
            <p:cNvPr name="Freeform 17" id="17"/>
            <p:cNvSpPr/>
            <p:nvPr/>
          </p:nvSpPr>
          <p:spPr>
            <a:xfrm flipH="false" flipV="false" rot="0">
              <a:off x="0" y="0"/>
              <a:ext cx="11812588" cy="604838"/>
            </a:xfrm>
            <a:custGeom>
              <a:avLst/>
              <a:gdLst/>
              <a:ahLst/>
              <a:cxnLst/>
              <a:rect r="r" b="b" t="t" l="l"/>
              <a:pathLst>
                <a:path h="604838" w="11812588">
                  <a:moveTo>
                    <a:pt x="0" y="0"/>
                  </a:moveTo>
                  <a:lnTo>
                    <a:pt x="11812588" y="0"/>
                  </a:lnTo>
                  <a:lnTo>
                    <a:pt x="11812588" y="604838"/>
                  </a:lnTo>
                  <a:lnTo>
                    <a:pt x="0" y="604838"/>
                  </a:lnTo>
                  <a:close/>
                </a:path>
              </a:pathLst>
            </a:custGeom>
            <a:solidFill>
              <a:srgbClr val="000000">
                <a:alpha val="0"/>
              </a:srgbClr>
            </a:solidFill>
          </p:spPr>
        </p:sp>
        <p:sp>
          <p:nvSpPr>
            <p:cNvPr name="TextBox 18" id="18"/>
            <p:cNvSpPr txBox="true"/>
            <p:nvPr/>
          </p:nvSpPr>
          <p:spPr>
            <a:xfrm>
              <a:off x="0" y="-85725"/>
              <a:ext cx="11812588" cy="690563"/>
            </a:xfrm>
            <a:prstGeom prst="rect">
              <a:avLst/>
            </a:prstGeom>
          </p:spPr>
          <p:txBody>
            <a:bodyPr anchor="t" rtlCol="false" tIns="0" lIns="0" bIns="0" rIns="0"/>
            <a:lstStyle/>
            <a:p>
              <a:pPr algn="l">
                <a:lnSpc>
                  <a:spcPts val="3562"/>
                </a:lnSpc>
              </a:pPr>
              <a:r>
                <a:rPr lang="en-US" sz="2187">
                  <a:solidFill>
                    <a:srgbClr val="2C3249"/>
                  </a:solidFill>
                  <a:latin typeface="Martel Sans"/>
                  <a:ea typeface="Martel Sans"/>
                  <a:cs typeface="Martel Sans"/>
                  <a:sym typeface="Martel Sans"/>
                </a:rPr>
                <a:t>Sử dụng framework.</a:t>
              </a:r>
            </a:p>
          </p:txBody>
        </p:sp>
      </p:grpSp>
      <p:grpSp>
        <p:nvGrpSpPr>
          <p:cNvPr name="Group 19" id="19"/>
          <p:cNvGrpSpPr/>
          <p:nvPr/>
        </p:nvGrpSpPr>
        <p:grpSpPr>
          <a:xfrm rot="0">
            <a:off x="7845475" y="4227314"/>
            <a:ext cx="9455051" cy="3143399"/>
            <a:chOff x="0" y="0"/>
            <a:chExt cx="12606735" cy="4191198"/>
          </a:xfrm>
        </p:grpSpPr>
        <p:sp>
          <p:nvSpPr>
            <p:cNvPr name="Freeform 20" id="20"/>
            <p:cNvSpPr/>
            <p:nvPr/>
          </p:nvSpPr>
          <p:spPr>
            <a:xfrm flipH="false" flipV="false" rot="0">
              <a:off x="6350" y="6350"/>
              <a:ext cx="12594082" cy="4178427"/>
            </a:xfrm>
            <a:custGeom>
              <a:avLst/>
              <a:gdLst/>
              <a:ahLst/>
              <a:cxnLst/>
              <a:rect r="r" b="b" t="t" l="l"/>
              <a:pathLst>
                <a:path h="4178427" w="12594082">
                  <a:moveTo>
                    <a:pt x="0" y="158750"/>
                  </a:moveTo>
                  <a:cubicBezTo>
                    <a:pt x="0" y="71120"/>
                    <a:pt x="71247" y="0"/>
                    <a:pt x="159131" y="0"/>
                  </a:cubicBezTo>
                  <a:lnTo>
                    <a:pt x="12434951" y="0"/>
                  </a:lnTo>
                  <a:cubicBezTo>
                    <a:pt x="12522835" y="0"/>
                    <a:pt x="12594082" y="71120"/>
                    <a:pt x="12594082" y="158750"/>
                  </a:cubicBezTo>
                  <a:lnTo>
                    <a:pt x="12594082" y="4019677"/>
                  </a:lnTo>
                  <a:cubicBezTo>
                    <a:pt x="12594082" y="4107307"/>
                    <a:pt x="12522835" y="4178427"/>
                    <a:pt x="12434951" y="4178427"/>
                  </a:cubicBezTo>
                  <a:lnTo>
                    <a:pt x="159131" y="4178427"/>
                  </a:lnTo>
                  <a:cubicBezTo>
                    <a:pt x="71247" y="4178427"/>
                    <a:pt x="0" y="4107307"/>
                    <a:pt x="0" y="4019677"/>
                  </a:cubicBezTo>
                  <a:close/>
                </a:path>
              </a:pathLst>
            </a:custGeom>
            <a:solidFill>
              <a:srgbClr val="DFECE9"/>
            </a:solidFill>
          </p:spPr>
        </p:sp>
        <p:sp>
          <p:nvSpPr>
            <p:cNvPr name="Freeform 21" id="21"/>
            <p:cNvSpPr/>
            <p:nvPr/>
          </p:nvSpPr>
          <p:spPr>
            <a:xfrm flipH="false" flipV="false" rot="0">
              <a:off x="0" y="0"/>
              <a:ext cx="12606782" cy="4191127"/>
            </a:xfrm>
            <a:custGeom>
              <a:avLst/>
              <a:gdLst/>
              <a:ahLst/>
              <a:cxnLst/>
              <a:rect r="r" b="b" t="t" l="l"/>
              <a:pathLst>
                <a:path h="4191127" w="12606782">
                  <a:moveTo>
                    <a:pt x="0" y="165100"/>
                  </a:moveTo>
                  <a:cubicBezTo>
                    <a:pt x="0" y="73914"/>
                    <a:pt x="74041" y="0"/>
                    <a:pt x="165481" y="0"/>
                  </a:cubicBezTo>
                  <a:lnTo>
                    <a:pt x="12441301" y="0"/>
                  </a:lnTo>
                  <a:lnTo>
                    <a:pt x="12441301" y="6350"/>
                  </a:lnTo>
                  <a:lnTo>
                    <a:pt x="12441301" y="0"/>
                  </a:lnTo>
                  <a:cubicBezTo>
                    <a:pt x="12532613" y="0"/>
                    <a:pt x="12606782" y="73914"/>
                    <a:pt x="12606782" y="165100"/>
                  </a:cubicBezTo>
                  <a:lnTo>
                    <a:pt x="12600432" y="165100"/>
                  </a:lnTo>
                  <a:lnTo>
                    <a:pt x="12606782" y="165100"/>
                  </a:lnTo>
                  <a:lnTo>
                    <a:pt x="12606782" y="4026027"/>
                  </a:lnTo>
                  <a:lnTo>
                    <a:pt x="12600432" y="4026027"/>
                  </a:lnTo>
                  <a:lnTo>
                    <a:pt x="12606782" y="4026027"/>
                  </a:lnTo>
                  <a:cubicBezTo>
                    <a:pt x="12606782" y="4117213"/>
                    <a:pt x="12532740" y="4191127"/>
                    <a:pt x="12441301" y="4191127"/>
                  </a:cubicBezTo>
                  <a:lnTo>
                    <a:pt x="12441301" y="4184777"/>
                  </a:lnTo>
                  <a:lnTo>
                    <a:pt x="12441301" y="4191127"/>
                  </a:lnTo>
                  <a:lnTo>
                    <a:pt x="165481" y="4191127"/>
                  </a:lnTo>
                  <a:lnTo>
                    <a:pt x="165481" y="4184777"/>
                  </a:lnTo>
                  <a:lnTo>
                    <a:pt x="165481" y="4191127"/>
                  </a:lnTo>
                  <a:cubicBezTo>
                    <a:pt x="74168" y="4191127"/>
                    <a:pt x="0" y="4117213"/>
                    <a:pt x="0" y="4026027"/>
                  </a:cubicBezTo>
                  <a:lnTo>
                    <a:pt x="0" y="165100"/>
                  </a:lnTo>
                  <a:lnTo>
                    <a:pt x="6350" y="165100"/>
                  </a:lnTo>
                  <a:lnTo>
                    <a:pt x="0" y="165100"/>
                  </a:lnTo>
                  <a:moveTo>
                    <a:pt x="12700" y="165100"/>
                  </a:moveTo>
                  <a:lnTo>
                    <a:pt x="12700" y="4026027"/>
                  </a:lnTo>
                  <a:lnTo>
                    <a:pt x="6350" y="4026027"/>
                  </a:lnTo>
                  <a:lnTo>
                    <a:pt x="12700" y="4026027"/>
                  </a:lnTo>
                  <a:cubicBezTo>
                    <a:pt x="12700" y="4110228"/>
                    <a:pt x="81026" y="4178427"/>
                    <a:pt x="165481" y="4178427"/>
                  </a:cubicBezTo>
                  <a:lnTo>
                    <a:pt x="12441301" y="4178427"/>
                  </a:lnTo>
                  <a:cubicBezTo>
                    <a:pt x="12525628" y="4178427"/>
                    <a:pt x="12594082" y="4110228"/>
                    <a:pt x="12594082" y="4026027"/>
                  </a:cubicBezTo>
                  <a:lnTo>
                    <a:pt x="12594082" y="165100"/>
                  </a:lnTo>
                  <a:cubicBezTo>
                    <a:pt x="12594082" y="80899"/>
                    <a:pt x="12525756" y="12700"/>
                    <a:pt x="12441301" y="12700"/>
                  </a:cubicBezTo>
                  <a:lnTo>
                    <a:pt x="165481" y="12700"/>
                  </a:lnTo>
                  <a:lnTo>
                    <a:pt x="165481" y="6350"/>
                  </a:lnTo>
                  <a:lnTo>
                    <a:pt x="165481" y="12700"/>
                  </a:lnTo>
                  <a:cubicBezTo>
                    <a:pt x="81026" y="12700"/>
                    <a:pt x="12700" y="80899"/>
                    <a:pt x="12700" y="165100"/>
                  </a:cubicBezTo>
                  <a:close/>
                </a:path>
              </a:pathLst>
            </a:custGeom>
            <a:solidFill>
              <a:srgbClr val="C5D2CF"/>
            </a:solidFill>
          </p:spPr>
        </p:sp>
      </p:grpSp>
      <p:grpSp>
        <p:nvGrpSpPr>
          <p:cNvPr name="Group 22" id="22"/>
          <p:cNvGrpSpPr/>
          <p:nvPr/>
        </p:nvGrpSpPr>
        <p:grpSpPr>
          <a:xfrm rot="0">
            <a:off x="8143280" y="4525119"/>
            <a:ext cx="3544044" cy="442912"/>
            <a:chOff x="0" y="0"/>
            <a:chExt cx="4725392" cy="590550"/>
          </a:xfrm>
        </p:grpSpPr>
        <p:sp>
          <p:nvSpPr>
            <p:cNvPr name="Freeform 23" id="23"/>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4" id="24"/>
            <p:cNvSpPr txBox="true"/>
            <p:nvPr/>
          </p:nvSpPr>
          <p:spPr>
            <a:xfrm>
              <a:off x="0" y="-38100"/>
              <a:ext cx="4725392" cy="628650"/>
            </a:xfrm>
            <a:prstGeom prst="rect">
              <a:avLst/>
            </a:prstGeom>
          </p:spPr>
          <p:txBody>
            <a:bodyPr anchor="t" rtlCol="false" tIns="0" lIns="0" bIns="0" rIns="0"/>
            <a:lstStyle/>
            <a:p>
              <a:pPr algn="l">
                <a:lnSpc>
                  <a:spcPts val="3437"/>
                </a:lnSpc>
              </a:pPr>
              <a:r>
                <a:rPr lang="en-US" sz="2750">
                  <a:solidFill>
                    <a:srgbClr val="2C3249"/>
                  </a:solidFill>
                  <a:latin typeface="Arimo"/>
                  <a:ea typeface="Arimo"/>
                  <a:cs typeface="Arimo"/>
                  <a:sym typeface="Arimo"/>
                </a:rPr>
                <a:t>Lệnh train</a:t>
              </a:r>
            </a:p>
          </p:txBody>
        </p:sp>
      </p:grpSp>
      <p:grpSp>
        <p:nvGrpSpPr>
          <p:cNvPr name="Group 25" id="25"/>
          <p:cNvGrpSpPr/>
          <p:nvPr/>
        </p:nvGrpSpPr>
        <p:grpSpPr>
          <a:xfrm rot="0">
            <a:off x="8143280" y="5286970"/>
            <a:ext cx="8859441" cy="1785938"/>
            <a:chOff x="0" y="0"/>
            <a:chExt cx="11812588" cy="2381250"/>
          </a:xfrm>
        </p:grpSpPr>
        <p:sp>
          <p:nvSpPr>
            <p:cNvPr name="Freeform 26" id="26"/>
            <p:cNvSpPr/>
            <p:nvPr/>
          </p:nvSpPr>
          <p:spPr>
            <a:xfrm flipH="false" flipV="false" rot="0">
              <a:off x="0" y="0"/>
              <a:ext cx="11812524" cy="2381250"/>
            </a:xfrm>
            <a:custGeom>
              <a:avLst/>
              <a:gdLst/>
              <a:ahLst/>
              <a:cxnLst/>
              <a:rect r="r" b="b" t="t" l="l"/>
              <a:pathLst>
                <a:path h="2381250" w="11812524">
                  <a:moveTo>
                    <a:pt x="0" y="158750"/>
                  </a:moveTo>
                  <a:cubicBezTo>
                    <a:pt x="0" y="71120"/>
                    <a:pt x="71120" y="0"/>
                    <a:pt x="158750" y="0"/>
                  </a:cubicBezTo>
                  <a:lnTo>
                    <a:pt x="11653774" y="0"/>
                  </a:lnTo>
                  <a:cubicBezTo>
                    <a:pt x="11741404" y="0"/>
                    <a:pt x="11812524" y="71120"/>
                    <a:pt x="11812524" y="158750"/>
                  </a:cubicBezTo>
                  <a:lnTo>
                    <a:pt x="11812524" y="2222500"/>
                  </a:lnTo>
                  <a:cubicBezTo>
                    <a:pt x="11812524" y="2310130"/>
                    <a:pt x="11741404" y="2381250"/>
                    <a:pt x="11653774" y="2381250"/>
                  </a:cubicBezTo>
                  <a:lnTo>
                    <a:pt x="158750" y="2381250"/>
                  </a:lnTo>
                  <a:cubicBezTo>
                    <a:pt x="71120" y="2381250"/>
                    <a:pt x="0" y="2310130"/>
                    <a:pt x="0" y="2222500"/>
                  </a:cubicBezTo>
                  <a:close/>
                </a:path>
              </a:pathLst>
            </a:custGeom>
            <a:solidFill>
              <a:srgbClr val="DFECE9"/>
            </a:solidFill>
          </p:spPr>
        </p:sp>
      </p:grpSp>
      <p:grpSp>
        <p:nvGrpSpPr>
          <p:cNvPr name="Group 27" id="27"/>
          <p:cNvGrpSpPr/>
          <p:nvPr/>
        </p:nvGrpSpPr>
        <p:grpSpPr>
          <a:xfrm rot="0">
            <a:off x="8129141" y="5286970"/>
            <a:ext cx="8887717" cy="1785938"/>
            <a:chOff x="0" y="0"/>
            <a:chExt cx="11850290" cy="2381250"/>
          </a:xfrm>
        </p:grpSpPr>
        <p:sp>
          <p:nvSpPr>
            <p:cNvPr name="Freeform 28" id="28"/>
            <p:cNvSpPr/>
            <p:nvPr/>
          </p:nvSpPr>
          <p:spPr>
            <a:xfrm flipH="false" flipV="false" rot="0">
              <a:off x="0" y="0"/>
              <a:ext cx="11850243" cy="2381250"/>
            </a:xfrm>
            <a:custGeom>
              <a:avLst/>
              <a:gdLst/>
              <a:ahLst/>
              <a:cxnLst/>
              <a:rect r="r" b="b" t="t" l="l"/>
              <a:pathLst>
                <a:path h="2381250" w="11850243">
                  <a:moveTo>
                    <a:pt x="0" y="56642"/>
                  </a:moveTo>
                  <a:cubicBezTo>
                    <a:pt x="0" y="25400"/>
                    <a:pt x="25400" y="0"/>
                    <a:pt x="56642" y="0"/>
                  </a:cubicBezTo>
                  <a:lnTo>
                    <a:pt x="11793601" y="0"/>
                  </a:lnTo>
                  <a:cubicBezTo>
                    <a:pt x="11824970" y="0"/>
                    <a:pt x="11850243" y="25400"/>
                    <a:pt x="11850243" y="56642"/>
                  </a:cubicBezTo>
                  <a:lnTo>
                    <a:pt x="11850243" y="2324608"/>
                  </a:lnTo>
                  <a:cubicBezTo>
                    <a:pt x="11850243" y="2355977"/>
                    <a:pt x="11824843" y="2381250"/>
                    <a:pt x="11793601" y="2381250"/>
                  </a:cubicBezTo>
                  <a:lnTo>
                    <a:pt x="56642" y="2381250"/>
                  </a:lnTo>
                  <a:cubicBezTo>
                    <a:pt x="25400" y="2381250"/>
                    <a:pt x="0" y="2355850"/>
                    <a:pt x="0" y="2324608"/>
                  </a:cubicBezTo>
                  <a:close/>
                </a:path>
              </a:pathLst>
            </a:custGeom>
            <a:solidFill>
              <a:srgbClr val="DFECE9"/>
            </a:solidFill>
          </p:spPr>
        </p:sp>
      </p:grpSp>
      <p:grpSp>
        <p:nvGrpSpPr>
          <p:cNvPr name="Group 29" id="29"/>
          <p:cNvGrpSpPr/>
          <p:nvPr/>
        </p:nvGrpSpPr>
        <p:grpSpPr>
          <a:xfrm rot="0">
            <a:off x="8412659" y="5499498"/>
            <a:ext cx="8320682" cy="1360885"/>
            <a:chOff x="0" y="0"/>
            <a:chExt cx="11094243" cy="1814513"/>
          </a:xfrm>
        </p:grpSpPr>
        <p:sp>
          <p:nvSpPr>
            <p:cNvPr name="Freeform 30" id="30"/>
            <p:cNvSpPr/>
            <p:nvPr/>
          </p:nvSpPr>
          <p:spPr>
            <a:xfrm flipH="false" flipV="false" rot="0">
              <a:off x="0" y="0"/>
              <a:ext cx="11094243" cy="1814513"/>
            </a:xfrm>
            <a:custGeom>
              <a:avLst/>
              <a:gdLst/>
              <a:ahLst/>
              <a:cxnLst/>
              <a:rect r="r" b="b" t="t" l="l"/>
              <a:pathLst>
                <a:path h="1814513" w="11094243">
                  <a:moveTo>
                    <a:pt x="0" y="0"/>
                  </a:moveTo>
                  <a:lnTo>
                    <a:pt x="11094243" y="0"/>
                  </a:lnTo>
                  <a:lnTo>
                    <a:pt x="11094243" y="1814513"/>
                  </a:lnTo>
                  <a:lnTo>
                    <a:pt x="0" y="1814513"/>
                  </a:lnTo>
                  <a:close/>
                </a:path>
              </a:pathLst>
            </a:custGeom>
            <a:solidFill>
              <a:srgbClr val="000000">
                <a:alpha val="0"/>
              </a:srgbClr>
            </a:solidFill>
          </p:spPr>
        </p:sp>
        <p:sp>
          <p:nvSpPr>
            <p:cNvPr name="TextBox 31" id="31"/>
            <p:cNvSpPr txBox="true"/>
            <p:nvPr/>
          </p:nvSpPr>
          <p:spPr>
            <a:xfrm>
              <a:off x="0" y="-133350"/>
              <a:ext cx="11094243" cy="1947863"/>
            </a:xfrm>
            <a:prstGeom prst="rect">
              <a:avLst/>
            </a:prstGeom>
          </p:spPr>
          <p:txBody>
            <a:bodyPr anchor="t" rtlCol="false" tIns="0" lIns="0" bIns="0" rIns="0"/>
            <a:lstStyle/>
            <a:p>
              <a:pPr algn="l">
                <a:lnSpc>
                  <a:spcPts val="3562"/>
                </a:lnSpc>
              </a:pPr>
              <a:r>
                <a:rPr lang="en-US" sz="2187">
                  <a:solidFill>
                    <a:srgbClr val="2C3249"/>
                  </a:solidFill>
                  <a:latin typeface="Consolas"/>
                  <a:ea typeface="Consolas"/>
                  <a:cs typeface="Consolas"/>
                  <a:sym typeface="Consolas"/>
                </a:rPr>
                <a:t>from ultralytics import YOLO</a:t>
              </a:r>
            </a:p>
            <a:p>
              <a:pPr algn="l">
                <a:lnSpc>
                  <a:spcPts val="3562"/>
                </a:lnSpc>
              </a:pPr>
              <a:r>
                <a:rPr lang="en-US" sz="2187">
                  <a:solidFill>
                    <a:srgbClr val="2C3249"/>
                  </a:solidFill>
                  <a:latin typeface="Consolas"/>
                  <a:ea typeface="Consolas"/>
                  <a:cs typeface="Consolas"/>
                  <a:sym typeface="Consolas"/>
                </a:rPr>
                <a:t>model = YOLO("yolov8n.pt")</a:t>
              </a:r>
            </a:p>
            <a:p>
              <a:pPr algn="l">
                <a:lnSpc>
                  <a:spcPts val="3562"/>
                </a:lnSpc>
              </a:pPr>
              <a:r>
                <a:rPr lang="en-US" sz="2187">
                  <a:solidFill>
                    <a:srgbClr val="2C3249"/>
                  </a:solidFill>
                  <a:latin typeface="Consolas"/>
                  <a:ea typeface="Consolas"/>
                  <a:cs typeface="Consolas"/>
                  <a:sym typeface="Consolas"/>
                </a:rPr>
                <a:t>model.train(data="data.yaml", epochs=3)</a:t>
              </a:r>
            </a:p>
          </p:txBody>
        </p:sp>
      </p:grpSp>
      <p:grpSp>
        <p:nvGrpSpPr>
          <p:cNvPr name="Group 32" id="32"/>
          <p:cNvGrpSpPr/>
          <p:nvPr/>
        </p:nvGrpSpPr>
        <p:grpSpPr>
          <a:xfrm rot="0">
            <a:off x="7845475" y="7644705"/>
            <a:ext cx="9455051" cy="1662261"/>
            <a:chOff x="0" y="0"/>
            <a:chExt cx="12606735" cy="2216348"/>
          </a:xfrm>
        </p:grpSpPr>
        <p:sp>
          <p:nvSpPr>
            <p:cNvPr name="Freeform 33" id="33"/>
            <p:cNvSpPr/>
            <p:nvPr/>
          </p:nvSpPr>
          <p:spPr>
            <a:xfrm flipH="false" flipV="false" rot="0">
              <a:off x="6350" y="6350"/>
              <a:ext cx="12594082" cy="2203577"/>
            </a:xfrm>
            <a:custGeom>
              <a:avLst/>
              <a:gdLst/>
              <a:ahLst/>
              <a:cxnLst/>
              <a:rect r="r" b="b" t="t" l="l"/>
              <a:pathLst>
                <a:path h="2203577" w="12594082">
                  <a:moveTo>
                    <a:pt x="0" y="158750"/>
                  </a:moveTo>
                  <a:cubicBezTo>
                    <a:pt x="0" y="71120"/>
                    <a:pt x="71374" y="0"/>
                    <a:pt x="159512" y="0"/>
                  </a:cubicBezTo>
                  <a:lnTo>
                    <a:pt x="12434570" y="0"/>
                  </a:lnTo>
                  <a:cubicBezTo>
                    <a:pt x="12522708" y="0"/>
                    <a:pt x="12594082" y="71120"/>
                    <a:pt x="12594082" y="158750"/>
                  </a:cubicBezTo>
                  <a:lnTo>
                    <a:pt x="12594082" y="2044827"/>
                  </a:lnTo>
                  <a:cubicBezTo>
                    <a:pt x="12594082" y="2132457"/>
                    <a:pt x="12522708" y="2203577"/>
                    <a:pt x="12434570" y="2203577"/>
                  </a:cubicBezTo>
                  <a:lnTo>
                    <a:pt x="159512" y="2203577"/>
                  </a:lnTo>
                  <a:cubicBezTo>
                    <a:pt x="71374" y="2203577"/>
                    <a:pt x="0" y="2132457"/>
                    <a:pt x="0" y="2044827"/>
                  </a:cubicBezTo>
                  <a:close/>
                </a:path>
              </a:pathLst>
            </a:custGeom>
            <a:solidFill>
              <a:srgbClr val="DFECE9"/>
            </a:solidFill>
          </p:spPr>
        </p:sp>
        <p:sp>
          <p:nvSpPr>
            <p:cNvPr name="Freeform 34" id="34"/>
            <p:cNvSpPr/>
            <p:nvPr/>
          </p:nvSpPr>
          <p:spPr>
            <a:xfrm flipH="false" flipV="false" rot="0">
              <a:off x="0" y="0"/>
              <a:ext cx="12606782" cy="2216277"/>
            </a:xfrm>
            <a:custGeom>
              <a:avLst/>
              <a:gdLst/>
              <a:ahLst/>
              <a:cxnLst/>
              <a:rect r="r" b="b" t="t" l="l"/>
              <a:pathLst>
                <a:path h="2216277" w="12606782">
                  <a:moveTo>
                    <a:pt x="0" y="165100"/>
                  </a:moveTo>
                  <a:cubicBezTo>
                    <a:pt x="0" y="73914"/>
                    <a:pt x="74295" y="0"/>
                    <a:pt x="165862" y="0"/>
                  </a:cubicBezTo>
                  <a:lnTo>
                    <a:pt x="12440920" y="0"/>
                  </a:lnTo>
                  <a:lnTo>
                    <a:pt x="12440920" y="6350"/>
                  </a:lnTo>
                  <a:lnTo>
                    <a:pt x="12440920" y="0"/>
                  </a:lnTo>
                  <a:cubicBezTo>
                    <a:pt x="12532487" y="0"/>
                    <a:pt x="12606782" y="73914"/>
                    <a:pt x="12606782" y="165100"/>
                  </a:cubicBezTo>
                  <a:lnTo>
                    <a:pt x="12600432" y="165100"/>
                  </a:lnTo>
                  <a:lnTo>
                    <a:pt x="12606782" y="165100"/>
                  </a:lnTo>
                  <a:lnTo>
                    <a:pt x="12606782" y="2051177"/>
                  </a:lnTo>
                  <a:lnTo>
                    <a:pt x="12600432" y="2051177"/>
                  </a:lnTo>
                  <a:lnTo>
                    <a:pt x="12606782" y="2051177"/>
                  </a:lnTo>
                  <a:cubicBezTo>
                    <a:pt x="12606782" y="2142363"/>
                    <a:pt x="12532487" y="2216277"/>
                    <a:pt x="12440920" y="2216277"/>
                  </a:cubicBezTo>
                  <a:lnTo>
                    <a:pt x="12440920" y="2209927"/>
                  </a:lnTo>
                  <a:lnTo>
                    <a:pt x="12440920" y="2216277"/>
                  </a:lnTo>
                  <a:lnTo>
                    <a:pt x="165862" y="2216277"/>
                  </a:lnTo>
                  <a:lnTo>
                    <a:pt x="165862" y="2209927"/>
                  </a:lnTo>
                  <a:lnTo>
                    <a:pt x="165862" y="2216277"/>
                  </a:lnTo>
                  <a:cubicBezTo>
                    <a:pt x="74295" y="2216277"/>
                    <a:pt x="0" y="2142363"/>
                    <a:pt x="0" y="2051177"/>
                  </a:cubicBezTo>
                  <a:lnTo>
                    <a:pt x="0" y="165100"/>
                  </a:lnTo>
                  <a:lnTo>
                    <a:pt x="6350" y="165100"/>
                  </a:lnTo>
                  <a:lnTo>
                    <a:pt x="0" y="165100"/>
                  </a:lnTo>
                  <a:moveTo>
                    <a:pt x="12700" y="165100"/>
                  </a:moveTo>
                  <a:lnTo>
                    <a:pt x="12700" y="2051177"/>
                  </a:lnTo>
                  <a:lnTo>
                    <a:pt x="6350" y="2051177"/>
                  </a:lnTo>
                  <a:lnTo>
                    <a:pt x="12700" y="2051177"/>
                  </a:lnTo>
                  <a:cubicBezTo>
                    <a:pt x="12700" y="2135378"/>
                    <a:pt x="81280" y="2203577"/>
                    <a:pt x="165862" y="2203577"/>
                  </a:cubicBezTo>
                  <a:lnTo>
                    <a:pt x="12440920" y="2203577"/>
                  </a:lnTo>
                  <a:cubicBezTo>
                    <a:pt x="12525501" y="2203577"/>
                    <a:pt x="12594082" y="2135251"/>
                    <a:pt x="12594082" y="2051177"/>
                  </a:cubicBezTo>
                  <a:lnTo>
                    <a:pt x="12594082" y="165100"/>
                  </a:lnTo>
                  <a:cubicBezTo>
                    <a:pt x="12594082" y="80899"/>
                    <a:pt x="12525501" y="12700"/>
                    <a:pt x="12440920" y="12700"/>
                  </a:cubicBezTo>
                  <a:lnTo>
                    <a:pt x="165862" y="12700"/>
                  </a:lnTo>
                  <a:lnTo>
                    <a:pt x="165862" y="6350"/>
                  </a:lnTo>
                  <a:lnTo>
                    <a:pt x="165862" y="12700"/>
                  </a:lnTo>
                  <a:cubicBezTo>
                    <a:pt x="81280" y="12700"/>
                    <a:pt x="12700" y="81026"/>
                    <a:pt x="12700" y="165100"/>
                  </a:cubicBezTo>
                  <a:close/>
                </a:path>
              </a:pathLst>
            </a:custGeom>
            <a:solidFill>
              <a:srgbClr val="C5D2CF"/>
            </a:solidFill>
          </p:spPr>
        </p:sp>
      </p:grpSp>
      <p:grpSp>
        <p:nvGrpSpPr>
          <p:cNvPr name="Group 35" id="35"/>
          <p:cNvGrpSpPr/>
          <p:nvPr/>
        </p:nvGrpSpPr>
        <p:grpSpPr>
          <a:xfrm rot="0">
            <a:off x="8143280" y="7942510"/>
            <a:ext cx="3544044" cy="442912"/>
            <a:chOff x="0" y="0"/>
            <a:chExt cx="4725392" cy="590550"/>
          </a:xfrm>
        </p:grpSpPr>
        <p:sp>
          <p:nvSpPr>
            <p:cNvPr name="Freeform 36" id="36"/>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37" id="37"/>
            <p:cNvSpPr txBox="true"/>
            <p:nvPr/>
          </p:nvSpPr>
          <p:spPr>
            <a:xfrm>
              <a:off x="0" y="-38100"/>
              <a:ext cx="4725392" cy="628650"/>
            </a:xfrm>
            <a:prstGeom prst="rect">
              <a:avLst/>
            </a:prstGeom>
          </p:spPr>
          <p:txBody>
            <a:bodyPr anchor="t" rtlCol="false" tIns="0" lIns="0" bIns="0" rIns="0"/>
            <a:lstStyle/>
            <a:p>
              <a:pPr algn="l">
                <a:lnSpc>
                  <a:spcPts val="3437"/>
                </a:lnSpc>
              </a:pPr>
              <a:r>
                <a:rPr lang="en-US" sz="2750">
                  <a:solidFill>
                    <a:srgbClr val="2C3249"/>
                  </a:solidFill>
                  <a:latin typeface="Arimo"/>
                  <a:ea typeface="Arimo"/>
                  <a:cs typeface="Arimo"/>
                  <a:sym typeface="Arimo"/>
                </a:rPr>
                <a:t>Lưu file mô hình</a:t>
              </a:r>
            </a:p>
          </p:txBody>
        </p:sp>
      </p:grpSp>
      <p:grpSp>
        <p:nvGrpSpPr>
          <p:cNvPr name="Group 38" id="38"/>
          <p:cNvGrpSpPr/>
          <p:nvPr/>
        </p:nvGrpSpPr>
        <p:grpSpPr>
          <a:xfrm rot="0">
            <a:off x="8143280" y="8555534"/>
            <a:ext cx="8859441" cy="453629"/>
            <a:chOff x="0" y="0"/>
            <a:chExt cx="11812588" cy="604838"/>
          </a:xfrm>
        </p:grpSpPr>
        <p:sp>
          <p:nvSpPr>
            <p:cNvPr name="Freeform 39" id="39"/>
            <p:cNvSpPr/>
            <p:nvPr/>
          </p:nvSpPr>
          <p:spPr>
            <a:xfrm flipH="false" flipV="false" rot="0">
              <a:off x="0" y="0"/>
              <a:ext cx="11812588" cy="604838"/>
            </a:xfrm>
            <a:custGeom>
              <a:avLst/>
              <a:gdLst/>
              <a:ahLst/>
              <a:cxnLst/>
              <a:rect r="r" b="b" t="t" l="l"/>
              <a:pathLst>
                <a:path h="604838" w="11812588">
                  <a:moveTo>
                    <a:pt x="0" y="0"/>
                  </a:moveTo>
                  <a:lnTo>
                    <a:pt x="11812588" y="0"/>
                  </a:lnTo>
                  <a:lnTo>
                    <a:pt x="11812588" y="604838"/>
                  </a:lnTo>
                  <a:lnTo>
                    <a:pt x="0" y="604838"/>
                  </a:lnTo>
                  <a:close/>
                </a:path>
              </a:pathLst>
            </a:custGeom>
            <a:solidFill>
              <a:srgbClr val="000000">
                <a:alpha val="0"/>
              </a:srgbClr>
            </a:solidFill>
          </p:spPr>
        </p:sp>
        <p:sp>
          <p:nvSpPr>
            <p:cNvPr name="TextBox 40" id="40"/>
            <p:cNvSpPr txBox="true"/>
            <p:nvPr/>
          </p:nvSpPr>
          <p:spPr>
            <a:xfrm>
              <a:off x="0" y="-85725"/>
              <a:ext cx="11812588" cy="690563"/>
            </a:xfrm>
            <a:prstGeom prst="rect">
              <a:avLst/>
            </a:prstGeom>
          </p:spPr>
          <p:txBody>
            <a:bodyPr anchor="t" rtlCol="false" tIns="0" lIns="0" bIns="0" rIns="0"/>
            <a:lstStyle/>
            <a:p>
              <a:pPr algn="l">
                <a:lnSpc>
                  <a:spcPts val="3562"/>
                </a:lnSpc>
              </a:pPr>
              <a:r>
                <a:rPr lang="en-US" sz="2187">
                  <a:solidFill>
                    <a:srgbClr val="2C3249"/>
                  </a:solidFill>
                  <a:latin typeface="Martel Sans"/>
                  <a:ea typeface="Martel Sans"/>
                  <a:cs typeface="Martel Sans"/>
                  <a:sym typeface="Martel Sans"/>
                </a:rPr>
                <a:t>best.pt (file lưu trữ mô hình tốt nhất sau khi train)</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4" id="4"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5" id="5"/>
          <p:cNvGrpSpPr/>
          <p:nvPr/>
        </p:nvGrpSpPr>
        <p:grpSpPr>
          <a:xfrm rot="0">
            <a:off x="7175371" y="142726"/>
            <a:ext cx="7088237" cy="885974"/>
            <a:chOff x="0" y="0"/>
            <a:chExt cx="9450983" cy="1181298"/>
          </a:xfrm>
        </p:grpSpPr>
        <p:sp>
          <p:nvSpPr>
            <p:cNvPr name="Freeform 6" id="6"/>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7" id="7"/>
            <p:cNvSpPr txBox="true"/>
            <p:nvPr/>
          </p:nvSpPr>
          <p:spPr>
            <a:xfrm>
              <a:off x="0" y="-57150"/>
              <a:ext cx="9450983" cy="1238448"/>
            </a:xfrm>
            <a:prstGeom prst="rect">
              <a:avLst/>
            </a:prstGeom>
          </p:spPr>
          <p:txBody>
            <a:bodyPr anchor="t" rtlCol="false" tIns="0" lIns="0" bIns="0" rIns="0"/>
            <a:lstStyle/>
            <a:p>
              <a:pPr algn="l">
                <a:lnSpc>
                  <a:spcPts val="6937"/>
                </a:lnSpc>
              </a:pPr>
              <a:r>
                <a:rPr lang="en-US" sz="5562">
                  <a:solidFill>
                    <a:srgbClr val="272D45"/>
                  </a:solidFill>
                  <a:latin typeface="Arimo"/>
                  <a:ea typeface="Arimo"/>
                  <a:cs typeface="Arimo"/>
                  <a:sym typeface="Arimo"/>
                </a:rPr>
                <a:t>Huấn Luyện Mô Hình</a:t>
              </a:r>
            </a:p>
          </p:txBody>
        </p:sp>
      </p:grpSp>
      <p:grpSp>
        <p:nvGrpSpPr>
          <p:cNvPr name="Group 8" id="8"/>
          <p:cNvGrpSpPr/>
          <p:nvPr/>
        </p:nvGrpSpPr>
        <p:grpSpPr>
          <a:xfrm rot="0">
            <a:off x="7601602" y="1462732"/>
            <a:ext cx="9455051" cy="934116"/>
            <a:chOff x="0" y="0"/>
            <a:chExt cx="12606735" cy="1245487"/>
          </a:xfrm>
        </p:grpSpPr>
        <p:sp>
          <p:nvSpPr>
            <p:cNvPr name="Freeform 9" id="9"/>
            <p:cNvSpPr/>
            <p:nvPr/>
          </p:nvSpPr>
          <p:spPr>
            <a:xfrm flipH="false" flipV="false" rot="0">
              <a:off x="6350" y="3568"/>
              <a:ext cx="12594082" cy="1238311"/>
            </a:xfrm>
            <a:custGeom>
              <a:avLst/>
              <a:gdLst/>
              <a:ahLst/>
              <a:cxnLst/>
              <a:rect r="r" b="b" t="t" l="l"/>
              <a:pathLst>
                <a:path h="1238311" w="12594082">
                  <a:moveTo>
                    <a:pt x="0" y="89211"/>
                  </a:moveTo>
                  <a:cubicBezTo>
                    <a:pt x="0" y="39967"/>
                    <a:pt x="71374" y="0"/>
                    <a:pt x="159512" y="0"/>
                  </a:cubicBezTo>
                  <a:lnTo>
                    <a:pt x="12434570" y="0"/>
                  </a:lnTo>
                  <a:cubicBezTo>
                    <a:pt x="12522708" y="0"/>
                    <a:pt x="12594082" y="39967"/>
                    <a:pt x="12594082" y="89211"/>
                  </a:cubicBezTo>
                  <a:lnTo>
                    <a:pt x="12594082" y="1149101"/>
                  </a:lnTo>
                  <a:cubicBezTo>
                    <a:pt x="12594082" y="1198345"/>
                    <a:pt x="12522708" y="1238311"/>
                    <a:pt x="12434570" y="1238311"/>
                  </a:cubicBezTo>
                  <a:lnTo>
                    <a:pt x="159512" y="1238311"/>
                  </a:lnTo>
                  <a:cubicBezTo>
                    <a:pt x="71374" y="1238311"/>
                    <a:pt x="0" y="1198345"/>
                    <a:pt x="0" y="1149101"/>
                  </a:cubicBezTo>
                  <a:close/>
                </a:path>
              </a:pathLst>
            </a:custGeom>
            <a:solidFill>
              <a:srgbClr val="DFECE9"/>
            </a:solidFill>
          </p:spPr>
        </p:sp>
        <p:sp>
          <p:nvSpPr>
            <p:cNvPr name="Freeform 10" id="10"/>
            <p:cNvSpPr/>
            <p:nvPr/>
          </p:nvSpPr>
          <p:spPr>
            <a:xfrm flipH="false" flipV="false" rot="0">
              <a:off x="0" y="0"/>
              <a:ext cx="12606782" cy="1245447"/>
            </a:xfrm>
            <a:custGeom>
              <a:avLst/>
              <a:gdLst/>
              <a:ahLst/>
              <a:cxnLst/>
              <a:rect r="r" b="b" t="t" l="l"/>
              <a:pathLst>
                <a:path h="1245447" w="12606782">
                  <a:moveTo>
                    <a:pt x="0" y="92779"/>
                  </a:moveTo>
                  <a:cubicBezTo>
                    <a:pt x="0" y="41536"/>
                    <a:pt x="74295" y="0"/>
                    <a:pt x="165862" y="0"/>
                  </a:cubicBezTo>
                  <a:lnTo>
                    <a:pt x="12440920" y="0"/>
                  </a:lnTo>
                  <a:lnTo>
                    <a:pt x="12440920" y="3568"/>
                  </a:lnTo>
                  <a:lnTo>
                    <a:pt x="12440920" y="0"/>
                  </a:lnTo>
                  <a:cubicBezTo>
                    <a:pt x="12532487" y="0"/>
                    <a:pt x="12606782" y="41536"/>
                    <a:pt x="12606782" y="92779"/>
                  </a:cubicBezTo>
                  <a:lnTo>
                    <a:pt x="12600432" y="92779"/>
                  </a:lnTo>
                  <a:lnTo>
                    <a:pt x="12606782" y="92779"/>
                  </a:lnTo>
                  <a:lnTo>
                    <a:pt x="12606782" y="1152669"/>
                  </a:lnTo>
                  <a:lnTo>
                    <a:pt x="12600432" y="1152669"/>
                  </a:lnTo>
                  <a:lnTo>
                    <a:pt x="12606782" y="1152669"/>
                  </a:lnTo>
                  <a:cubicBezTo>
                    <a:pt x="12606782" y="1203911"/>
                    <a:pt x="12532487" y="1245447"/>
                    <a:pt x="12440920" y="1245447"/>
                  </a:cubicBezTo>
                  <a:lnTo>
                    <a:pt x="12440920" y="1241879"/>
                  </a:lnTo>
                  <a:lnTo>
                    <a:pt x="12440920" y="1245447"/>
                  </a:lnTo>
                  <a:lnTo>
                    <a:pt x="165862" y="1245447"/>
                  </a:lnTo>
                  <a:lnTo>
                    <a:pt x="165862" y="1241879"/>
                  </a:lnTo>
                  <a:lnTo>
                    <a:pt x="165862" y="1245447"/>
                  </a:lnTo>
                  <a:cubicBezTo>
                    <a:pt x="74295" y="1245447"/>
                    <a:pt x="0" y="1203911"/>
                    <a:pt x="0" y="1152669"/>
                  </a:cubicBezTo>
                  <a:lnTo>
                    <a:pt x="0" y="92779"/>
                  </a:lnTo>
                  <a:lnTo>
                    <a:pt x="6350" y="92779"/>
                  </a:lnTo>
                  <a:lnTo>
                    <a:pt x="0" y="92779"/>
                  </a:lnTo>
                  <a:moveTo>
                    <a:pt x="12700" y="92779"/>
                  </a:moveTo>
                  <a:lnTo>
                    <a:pt x="12700" y="1152669"/>
                  </a:lnTo>
                  <a:lnTo>
                    <a:pt x="6350" y="1152669"/>
                  </a:lnTo>
                  <a:lnTo>
                    <a:pt x="12700" y="1152669"/>
                  </a:lnTo>
                  <a:cubicBezTo>
                    <a:pt x="12700" y="1199986"/>
                    <a:pt x="81280" y="1238310"/>
                    <a:pt x="165862" y="1238310"/>
                  </a:cubicBezTo>
                  <a:lnTo>
                    <a:pt x="12440920" y="1238310"/>
                  </a:lnTo>
                  <a:cubicBezTo>
                    <a:pt x="12525501" y="1238310"/>
                    <a:pt x="12594082" y="1199914"/>
                    <a:pt x="12594082" y="1152669"/>
                  </a:cubicBezTo>
                  <a:lnTo>
                    <a:pt x="12594082" y="92779"/>
                  </a:lnTo>
                  <a:cubicBezTo>
                    <a:pt x="12594082" y="45462"/>
                    <a:pt x="12525501" y="7137"/>
                    <a:pt x="12440920" y="7137"/>
                  </a:cubicBezTo>
                  <a:lnTo>
                    <a:pt x="165862" y="7137"/>
                  </a:lnTo>
                  <a:lnTo>
                    <a:pt x="165862" y="3568"/>
                  </a:lnTo>
                  <a:lnTo>
                    <a:pt x="165862" y="7137"/>
                  </a:lnTo>
                  <a:cubicBezTo>
                    <a:pt x="81280" y="7137"/>
                    <a:pt x="12700" y="45533"/>
                    <a:pt x="12700" y="92779"/>
                  </a:cubicBezTo>
                  <a:close/>
                </a:path>
              </a:pathLst>
            </a:custGeom>
            <a:solidFill>
              <a:srgbClr val="C5D2CF"/>
            </a:solidFill>
          </p:spPr>
        </p:sp>
      </p:grpSp>
      <p:grpSp>
        <p:nvGrpSpPr>
          <p:cNvPr name="Group 11" id="11"/>
          <p:cNvGrpSpPr/>
          <p:nvPr/>
        </p:nvGrpSpPr>
        <p:grpSpPr>
          <a:xfrm rot="0">
            <a:off x="7912405" y="1652670"/>
            <a:ext cx="8250351" cy="554239"/>
            <a:chOff x="0" y="0"/>
            <a:chExt cx="11000468" cy="738985"/>
          </a:xfrm>
        </p:grpSpPr>
        <p:sp>
          <p:nvSpPr>
            <p:cNvPr name="Freeform 12" id="12"/>
            <p:cNvSpPr/>
            <p:nvPr/>
          </p:nvSpPr>
          <p:spPr>
            <a:xfrm flipH="false" flipV="false" rot="0">
              <a:off x="0" y="0"/>
              <a:ext cx="11000468" cy="738985"/>
            </a:xfrm>
            <a:custGeom>
              <a:avLst/>
              <a:gdLst/>
              <a:ahLst/>
              <a:cxnLst/>
              <a:rect r="r" b="b" t="t" l="l"/>
              <a:pathLst>
                <a:path h="738985" w="11000468">
                  <a:moveTo>
                    <a:pt x="0" y="0"/>
                  </a:moveTo>
                  <a:lnTo>
                    <a:pt x="11000468" y="0"/>
                  </a:lnTo>
                  <a:lnTo>
                    <a:pt x="11000468" y="738985"/>
                  </a:lnTo>
                  <a:lnTo>
                    <a:pt x="0" y="738985"/>
                  </a:lnTo>
                  <a:close/>
                </a:path>
              </a:pathLst>
            </a:custGeom>
            <a:solidFill>
              <a:srgbClr val="000000">
                <a:alpha val="0"/>
              </a:srgbClr>
            </a:solidFill>
          </p:spPr>
        </p:sp>
        <p:sp>
          <p:nvSpPr>
            <p:cNvPr name="TextBox 13" id="13"/>
            <p:cNvSpPr txBox="true"/>
            <p:nvPr/>
          </p:nvSpPr>
          <p:spPr>
            <a:xfrm>
              <a:off x="0" y="-38100"/>
              <a:ext cx="11000468" cy="777085"/>
            </a:xfrm>
            <a:prstGeom prst="rect">
              <a:avLst/>
            </a:prstGeom>
          </p:spPr>
          <p:txBody>
            <a:bodyPr anchor="t" rtlCol="false" tIns="0" lIns="0" bIns="0" rIns="0"/>
            <a:lstStyle/>
            <a:p>
              <a:pPr algn="l">
                <a:lnSpc>
                  <a:spcPts val="3437"/>
                </a:lnSpc>
              </a:pPr>
              <a:r>
                <a:rPr lang="en-US" sz="2750">
                  <a:solidFill>
                    <a:srgbClr val="2C3249"/>
                  </a:solidFill>
                  <a:latin typeface="Arimo"/>
                  <a:ea typeface="Arimo"/>
                  <a:cs typeface="Arimo"/>
                  <a:sym typeface="Arimo"/>
                </a:rPr>
                <a:t>Với máy tính cá nhân có GPU lớn hơn 2GB</a:t>
              </a:r>
            </a:p>
          </p:txBody>
        </p:sp>
      </p:grpSp>
      <p:sp>
        <p:nvSpPr>
          <p:cNvPr name="Freeform 14" id="14"/>
          <p:cNvSpPr/>
          <p:nvPr/>
        </p:nvSpPr>
        <p:spPr>
          <a:xfrm flipH="false" flipV="false" rot="0">
            <a:off x="7551648" y="2428445"/>
            <a:ext cx="9960253" cy="2715055"/>
          </a:xfrm>
          <a:custGeom>
            <a:avLst/>
            <a:gdLst/>
            <a:ahLst/>
            <a:cxnLst/>
            <a:rect r="r" b="b" t="t" l="l"/>
            <a:pathLst>
              <a:path h="2715055" w="9960253">
                <a:moveTo>
                  <a:pt x="0" y="0"/>
                </a:moveTo>
                <a:lnTo>
                  <a:pt x="9960253" y="0"/>
                </a:lnTo>
                <a:lnTo>
                  <a:pt x="9960253" y="2715055"/>
                </a:lnTo>
                <a:lnTo>
                  <a:pt x="0" y="2715055"/>
                </a:lnTo>
                <a:lnTo>
                  <a:pt x="0" y="0"/>
                </a:lnTo>
                <a:close/>
              </a:path>
            </a:pathLst>
          </a:custGeom>
          <a:blipFill>
            <a:blip r:embed="rId4"/>
            <a:stretch>
              <a:fillRect l="0" t="0" r="-8871" b="0"/>
            </a:stretch>
          </a:blipFill>
        </p:spPr>
      </p:sp>
      <p:grpSp>
        <p:nvGrpSpPr>
          <p:cNvPr name="Group 15" id="15"/>
          <p:cNvGrpSpPr/>
          <p:nvPr/>
        </p:nvGrpSpPr>
        <p:grpSpPr>
          <a:xfrm rot="0">
            <a:off x="7551648" y="5626253"/>
            <a:ext cx="9455051" cy="934116"/>
            <a:chOff x="0" y="0"/>
            <a:chExt cx="12606735" cy="1245487"/>
          </a:xfrm>
        </p:grpSpPr>
        <p:sp>
          <p:nvSpPr>
            <p:cNvPr name="Freeform 16" id="16"/>
            <p:cNvSpPr/>
            <p:nvPr/>
          </p:nvSpPr>
          <p:spPr>
            <a:xfrm flipH="false" flipV="false" rot="0">
              <a:off x="6350" y="3568"/>
              <a:ext cx="12594082" cy="1238311"/>
            </a:xfrm>
            <a:custGeom>
              <a:avLst/>
              <a:gdLst/>
              <a:ahLst/>
              <a:cxnLst/>
              <a:rect r="r" b="b" t="t" l="l"/>
              <a:pathLst>
                <a:path h="1238311" w="12594082">
                  <a:moveTo>
                    <a:pt x="0" y="89211"/>
                  </a:moveTo>
                  <a:cubicBezTo>
                    <a:pt x="0" y="39967"/>
                    <a:pt x="71374" y="0"/>
                    <a:pt x="159512" y="0"/>
                  </a:cubicBezTo>
                  <a:lnTo>
                    <a:pt x="12434570" y="0"/>
                  </a:lnTo>
                  <a:cubicBezTo>
                    <a:pt x="12522708" y="0"/>
                    <a:pt x="12594082" y="39967"/>
                    <a:pt x="12594082" y="89211"/>
                  </a:cubicBezTo>
                  <a:lnTo>
                    <a:pt x="12594082" y="1149101"/>
                  </a:lnTo>
                  <a:cubicBezTo>
                    <a:pt x="12594082" y="1198345"/>
                    <a:pt x="12522708" y="1238311"/>
                    <a:pt x="12434570" y="1238311"/>
                  </a:cubicBezTo>
                  <a:lnTo>
                    <a:pt x="159512" y="1238311"/>
                  </a:lnTo>
                  <a:cubicBezTo>
                    <a:pt x="71374" y="1238311"/>
                    <a:pt x="0" y="1198345"/>
                    <a:pt x="0" y="1149101"/>
                  </a:cubicBezTo>
                  <a:close/>
                </a:path>
              </a:pathLst>
            </a:custGeom>
            <a:solidFill>
              <a:srgbClr val="DFECE9"/>
            </a:solidFill>
          </p:spPr>
        </p:sp>
        <p:sp>
          <p:nvSpPr>
            <p:cNvPr name="Freeform 17" id="17"/>
            <p:cNvSpPr/>
            <p:nvPr/>
          </p:nvSpPr>
          <p:spPr>
            <a:xfrm flipH="false" flipV="false" rot="0">
              <a:off x="0" y="0"/>
              <a:ext cx="12606782" cy="1245447"/>
            </a:xfrm>
            <a:custGeom>
              <a:avLst/>
              <a:gdLst/>
              <a:ahLst/>
              <a:cxnLst/>
              <a:rect r="r" b="b" t="t" l="l"/>
              <a:pathLst>
                <a:path h="1245447" w="12606782">
                  <a:moveTo>
                    <a:pt x="0" y="92779"/>
                  </a:moveTo>
                  <a:cubicBezTo>
                    <a:pt x="0" y="41536"/>
                    <a:pt x="74295" y="0"/>
                    <a:pt x="165862" y="0"/>
                  </a:cubicBezTo>
                  <a:lnTo>
                    <a:pt x="12440920" y="0"/>
                  </a:lnTo>
                  <a:lnTo>
                    <a:pt x="12440920" y="3568"/>
                  </a:lnTo>
                  <a:lnTo>
                    <a:pt x="12440920" y="0"/>
                  </a:lnTo>
                  <a:cubicBezTo>
                    <a:pt x="12532487" y="0"/>
                    <a:pt x="12606782" y="41536"/>
                    <a:pt x="12606782" y="92779"/>
                  </a:cubicBezTo>
                  <a:lnTo>
                    <a:pt x="12600432" y="92779"/>
                  </a:lnTo>
                  <a:lnTo>
                    <a:pt x="12606782" y="92779"/>
                  </a:lnTo>
                  <a:lnTo>
                    <a:pt x="12606782" y="1152669"/>
                  </a:lnTo>
                  <a:lnTo>
                    <a:pt x="12600432" y="1152669"/>
                  </a:lnTo>
                  <a:lnTo>
                    <a:pt x="12606782" y="1152669"/>
                  </a:lnTo>
                  <a:cubicBezTo>
                    <a:pt x="12606782" y="1203911"/>
                    <a:pt x="12532487" y="1245447"/>
                    <a:pt x="12440920" y="1245447"/>
                  </a:cubicBezTo>
                  <a:lnTo>
                    <a:pt x="12440920" y="1241879"/>
                  </a:lnTo>
                  <a:lnTo>
                    <a:pt x="12440920" y="1245447"/>
                  </a:lnTo>
                  <a:lnTo>
                    <a:pt x="165862" y="1245447"/>
                  </a:lnTo>
                  <a:lnTo>
                    <a:pt x="165862" y="1241879"/>
                  </a:lnTo>
                  <a:lnTo>
                    <a:pt x="165862" y="1245447"/>
                  </a:lnTo>
                  <a:cubicBezTo>
                    <a:pt x="74295" y="1245447"/>
                    <a:pt x="0" y="1203911"/>
                    <a:pt x="0" y="1152669"/>
                  </a:cubicBezTo>
                  <a:lnTo>
                    <a:pt x="0" y="92779"/>
                  </a:lnTo>
                  <a:lnTo>
                    <a:pt x="6350" y="92779"/>
                  </a:lnTo>
                  <a:lnTo>
                    <a:pt x="0" y="92779"/>
                  </a:lnTo>
                  <a:moveTo>
                    <a:pt x="12700" y="92779"/>
                  </a:moveTo>
                  <a:lnTo>
                    <a:pt x="12700" y="1152669"/>
                  </a:lnTo>
                  <a:lnTo>
                    <a:pt x="6350" y="1152669"/>
                  </a:lnTo>
                  <a:lnTo>
                    <a:pt x="12700" y="1152669"/>
                  </a:lnTo>
                  <a:cubicBezTo>
                    <a:pt x="12700" y="1199986"/>
                    <a:pt x="81280" y="1238310"/>
                    <a:pt x="165862" y="1238310"/>
                  </a:cubicBezTo>
                  <a:lnTo>
                    <a:pt x="12440920" y="1238310"/>
                  </a:lnTo>
                  <a:cubicBezTo>
                    <a:pt x="12525501" y="1238310"/>
                    <a:pt x="12594082" y="1199914"/>
                    <a:pt x="12594082" y="1152669"/>
                  </a:cubicBezTo>
                  <a:lnTo>
                    <a:pt x="12594082" y="92779"/>
                  </a:lnTo>
                  <a:cubicBezTo>
                    <a:pt x="12594082" y="45462"/>
                    <a:pt x="12525501" y="7137"/>
                    <a:pt x="12440920" y="7137"/>
                  </a:cubicBezTo>
                  <a:lnTo>
                    <a:pt x="165862" y="7137"/>
                  </a:lnTo>
                  <a:lnTo>
                    <a:pt x="165862" y="3568"/>
                  </a:lnTo>
                  <a:lnTo>
                    <a:pt x="165862" y="7137"/>
                  </a:lnTo>
                  <a:cubicBezTo>
                    <a:pt x="81280" y="7137"/>
                    <a:pt x="12700" y="45533"/>
                    <a:pt x="12700" y="92779"/>
                  </a:cubicBezTo>
                  <a:close/>
                </a:path>
              </a:pathLst>
            </a:custGeom>
            <a:solidFill>
              <a:srgbClr val="C5D2CF"/>
            </a:solidFill>
          </p:spPr>
        </p:sp>
      </p:grpSp>
      <p:grpSp>
        <p:nvGrpSpPr>
          <p:cNvPr name="Group 18" id="18"/>
          <p:cNvGrpSpPr/>
          <p:nvPr/>
        </p:nvGrpSpPr>
        <p:grpSpPr>
          <a:xfrm rot="0">
            <a:off x="7862450" y="5816191"/>
            <a:ext cx="8250351" cy="554239"/>
            <a:chOff x="0" y="0"/>
            <a:chExt cx="11000468" cy="738985"/>
          </a:xfrm>
        </p:grpSpPr>
        <p:sp>
          <p:nvSpPr>
            <p:cNvPr name="Freeform 19" id="19"/>
            <p:cNvSpPr/>
            <p:nvPr/>
          </p:nvSpPr>
          <p:spPr>
            <a:xfrm flipH="false" flipV="false" rot="0">
              <a:off x="0" y="0"/>
              <a:ext cx="11000468" cy="738985"/>
            </a:xfrm>
            <a:custGeom>
              <a:avLst/>
              <a:gdLst/>
              <a:ahLst/>
              <a:cxnLst/>
              <a:rect r="r" b="b" t="t" l="l"/>
              <a:pathLst>
                <a:path h="738985" w="11000468">
                  <a:moveTo>
                    <a:pt x="0" y="0"/>
                  </a:moveTo>
                  <a:lnTo>
                    <a:pt x="11000468" y="0"/>
                  </a:lnTo>
                  <a:lnTo>
                    <a:pt x="11000468" y="738985"/>
                  </a:lnTo>
                  <a:lnTo>
                    <a:pt x="0" y="738985"/>
                  </a:lnTo>
                  <a:close/>
                </a:path>
              </a:pathLst>
            </a:custGeom>
            <a:solidFill>
              <a:srgbClr val="000000">
                <a:alpha val="0"/>
              </a:srgbClr>
            </a:solidFill>
          </p:spPr>
        </p:sp>
        <p:sp>
          <p:nvSpPr>
            <p:cNvPr name="TextBox 20" id="20"/>
            <p:cNvSpPr txBox="true"/>
            <p:nvPr/>
          </p:nvSpPr>
          <p:spPr>
            <a:xfrm>
              <a:off x="0" y="-38100"/>
              <a:ext cx="11000468" cy="777085"/>
            </a:xfrm>
            <a:prstGeom prst="rect">
              <a:avLst/>
            </a:prstGeom>
          </p:spPr>
          <p:txBody>
            <a:bodyPr anchor="t" rtlCol="false" tIns="0" lIns="0" bIns="0" rIns="0"/>
            <a:lstStyle/>
            <a:p>
              <a:pPr algn="l">
                <a:lnSpc>
                  <a:spcPts val="3437"/>
                </a:lnSpc>
              </a:pPr>
              <a:r>
                <a:rPr lang="en-US" sz="2750">
                  <a:solidFill>
                    <a:srgbClr val="2C3249"/>
                  </a:solidFill>
                  <a:latin typeface="Arimo"/>
                  <a:ea typeface="Arimo"/>
                  <a:cs typeface="Arimo"/>
                  <a:sym typeface="Arimo"/>
                </a:rPr>
                <a:t>Với máy tính cá nhân có GPU nhỏ hơn 2GB</a:t>
              </a:r>
            </a:p>
          </p:txBody>
        </p:sp>
      </p:grpSp>
      <p:sp>
        <p:nvSpPr>
          <p:cNvPr name="Freeform 21" id="21"/>
          <p:cNvSpPr/>
          <p:nvPr/>
        </p:nvSpPr>
        <p:spPr>
          <a:xfrm flipH="false" flipV="false" rot="0">
            <a:off x="7601602" y="6588943"/>
            <a:ext cx="9910298" cy="3280481"/>
          </a:xfrm>
          <a:custGeom>
            <a:avLst/>
            <a:gdLst/>
            <a:ahLst/>
            <a:cxnLst/>
            <a:rect r="r" b="b" t="t" l="l"/>
            <a:pathLst>
              <a:path h="3280481" w="9910298">
                <a:moveTo>
                  <a:pt x="0" y="0"/>
                </a:moveTo>
                <a:lnTo>
                  <a:pt x="9910299" y="0"/>
                </a:lnTo>
                <a:lnTo>
                  <a:pt x="9910299" y="3280481"/>
                </a:lnTo>
                <a:lnTo>
                  <a:pt x="0" y="3280481"/>
                </a:lnTo>
                <a:lnTo>
                  <a:pt x="0" y="0"/>
                </a:lnTo>
                <a:close/>
              </a:path>
            </a:pathLst>
          </a:custGeom>
          <a:blipFill>
            <a:blip r:embed="rId5"/>
            <a:stretch>
              <a:fillRect l="0" t="0" r="-3697"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4" id="4"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5" id="5"/>
          <p:cNvGrpSpPr/>
          <p:nvPr/>
        </p:nvGrpSpPr>
        <p:grpSpPr>
          <a:xfrm rot="0">
            <a:off x="7175371" y="142726"/>
            <a:ext cx="7088237" cy="885974"/>
            <a:chOff x="0" y="0"/>
            <a:chExt cx="9450983" cy="1181298"/>
          </a:xfrm>
        </p:grpSpPr>
        <p:sp>
          <p:nvSpPr>
            <p:cNvPr name="Freeform 6" id="6"/>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7" id="7"/>
            <p:cNvSpPr txBox="true"/>
            <p:nvPr/>
          </p:nvSpPr>
          <p:spPr>
            <a:xfrm>
              <a:off x="0" y="-57150"/>
              <a:ext cx="9450983" cy="1238448"/>
            </a:xfrm>
            <a:prstGeom prst="rect">
              <a:avLst/>
            </a:prstGeom>
          </p:spPr>
          <p:txBody>
            <a:bodyPr anchor="t" rtlCol="false" tIns="0" lIns="0" bIns="0" rIns="0"/>
            <a:lstStyle/>
            <a:p>
              <a:pPr algn="l">
                <a:lnSpc>
                  <a:spcPts val="6937"/>
                </a:lnSpc>
              </a:pPr>
              <a:r>
                <a:rPr lang="en-US" sz="5562">
                  <a:solidFill>
                    <a:srgbClr val="272D45"/>
                  </a:solidFill>
                  <a:latin typeface="Arimo"/>
                  <a:ea typeface="Arimo"/>
                  <a:cs typeface="Arimo"/>
                  <a:sym typeface="Arimo"/>
                </a:rPr>
                <a:t>Huấn Luyện Mô Hình</a:t>
              </a:r>
            </a:p>
          </p:txBody>
        </p:sp>
      </p:grpSp>
      <p:grpSp>
        <p:nvGrpSpPr>
          <p:cNvPr name="Group 8" id="8"/>
          <p:cNvGrpSpPr/>
          <p:nvPr/>
        </p:nvGrpSpPr>
        <p:grpSpPr>
          <a:xfrm rot="0">
            <a:off x="7601602" y="1462732"/>
            <a:ext cx="9455051" cy="934116"/>
            <a:chOff x="0" y="0"/>
            <a:chExt cx="12606735" cy="1245487"/>
          </a:xfrm>
        </p:grpSpPr>
        <p:sp>
          <p:nvSpPr>
            <p:cNvPr name="Freeform 9" id="9"/>
            <p:cNvSpPr/>
            <p:nvPr/>
          </p:nvSpPr>
          <p:spPr>
            <a:xfrm flipH="false" flipV="false" rot="0">
              <a:off x="6350" y="3568"/>
              <a:ext cx="12594082" cy="1238311"/>
            </a:xfrm>
            <a:custGeom>
              <a:avLst/>
              <a:gdLst/>
              <a:ahLst/>
              <a:cxnLst/>
              <a:rect r="r" b="b" t="t" l="l"/>
              <a:pathLst>
                <a:path h="1238311" w="12594082">
                  <a:moveTo>
                    <a:pt x="0" y="89211"/>
                  </a:moveTo>
                  <a:cubicBezTo>
                    <a:pt x="0" y="39967"/>
                    <a:pt x="71374" y="0"/>
                    <a:pt x="159512" y="0"/>
                  </a:cubicBezTo>
                  <a:lnTo>
                    <a:pt x="12434570" y="0"/>
                  </a:lnTo>
                  <a:cubicBezTo>
                    <a:pt x="12522708" y="0"/>
                    <a:pt x="12594082" y="39967"/>
                    <a:pt x="12594082" y="89211"/>
                  </a:cubicBezTo>
                  <a:lnTo>
                    <a:pt x="12594082" y="1149101"/>
                  </a:lnTo>
                  <a:cubicBezTo>
                    <a:pt x="12594082" y="1198345"/>
                    <a:pt x="12522708" y="1238311"/>
                    <a:pt x="12434570" y="1238311"/>
                  </a:cubicBezTo>
                  <a:lnTo>
                    <a:pt x="159512" y="1238311"/>
                  </a:lnTo>
                  <a:cubicBezTo>
                    <a:pt x="71374" y="1238311"/>
                    <a:pt x="0" y="1198345"/>
                    <a:pt x="0" y="1149101"/>
                  </a:cubicBezTo>
                  <a:close/>
                </a:path>
              </a:pathLst>
            </a:custGeom>
            <a:solidFill>
              <a:srgbClr val="DFECE9"/>
            </a:solidFill>
          </p:spPr>
        </p:sp>
        <p:sp>
          <p:nvSpPr>
            <p:cNvPr name="Freeform 10" id="10"/>
            <p:cNvSpPr/>
            <p:nvPr/>
          </p:nvSpPr>
          <p:spPr>
            <a:xfrm flipH="false" flipV="false" rot="0">
              <a:off x="0" y="0"/>
              <a:ext cx="12606782" cy="1245447"/>
            </a:xfrm>
            <a:custGeom>
              <a:avLst/>
              <a:gdLst/>
              <a:ahLst/>
              <a:cxnLst/>
              <a:rect r="r" b="b" t="t" l="l"/>
              <a:pathLst>
                <a:path h="1245447" w="12606782">
                  <a:moveTo>
                    <a:pt x="0" y="92779"/>
                  </a:moveTo>
                  <a:cubicBezTo>
                    <a:pt x="0" y="41536"/>
                    <a:pt x="74295" y="0"/>
                    <a:pt x="165862" y="0"/>
                  </a:cubicBezTo>
                  <a:lnTo>
                    <a:pt x="12440920" y="0"/>
                  </a:lnTo>
                  <a:lnTo>
                    <a:pt x="12440920" y="3568"/>
                  </a:lnTo>
                  <a:lnTo>
                    <a:pt x="12440920" y="0"/>
                  </a:lnTo>
                  <a:cubicBezTo>
                    <a:pt x="12532487" y="0"/>
                    <a:pt x="12606782" y="41536"/>
                    <a:pt x="12606782" y="92779"/>
                  </a:cubicBezTo>
                  <a:lnTo>
                    <a:pt x="12600432" y="92779"/>
                  </a:lnTo>
                  <a:lnTo>
                    <a:pt x="12606782" y="92779"/>
                  </a:lnTo>
                  <a:lnTo>
                    <a:pt x="12606782" y="1152669"/>
                  </a:lnTo>
                  <a:lnTo>
                    <a:pt x="12600432" y="1152669"/>
                  </a:lnTo>
                  <a:lnTo>
                    <a:pt x="12606782" y="1152669"/>
                  </a:lnTo>
                  <a:cubicBezTo>
                    <a:pt x="12606782" y="1203911"/>
                    <a:pt x="12532487" y="1245447"/>
                    <a:pt x="12440920" y="1245447"/>
                  </a:cubicBezTo>
                  <a:lnTo>
                    <a:pt x="12440920" y="1241879"/>
                  </a:lnTo>
                  <a:lnTo>
                    <a:pt x="12440920" y="1245447"/>
                  </a:lnTo>
                  <a:lnTo>
                    <a:pt x="165862" y="1245447"/>
                  </a:lnTo>
                  <a:lnTo>
                    <a:pt x="165862" y="1241879"/>
                  </a:lnTo>
                  <a:lnTo>
                    <a:pt x="165862" y="1245447"/>
                  </a:lnTo>
                  <a:cubicBezTo>
                    <a:pt x="74295" y="1245447"/>
                    <a:pt x="0" y="1203911"/>
                    <a:pt x="0" y="1152669"/>
                  </a:cubicBezTo>
                  <a:lnTo>
                    <a:pt x="0" y="92779"/>
                  </a:lnTo>
                  <a:lnTo>
                    <a:pt x="6350" y="92779"/>
                  </a:lnTo>
                  <a:lnTo>
                    <a:pt x="0" y="92779"/>
                  </a:lnTo>
                  <a:moveTo>
                    <a:pt x="12700" y="92779"/>
                  </a:moveTo>
                  <a:lnTo>
                    <a:pt x="12700" y="1152669"/>
                  </a:lnTo>
                  <a:lnTo>
                    <a:pt x="6350" y="1152669"/>
                  </a:lnTo>
                  <a:lnTo>
                    <a:pt x="12700" y="1152669"/>
                  </a:lnTo>
                  <a:cubicBezTo>
                    <a:pt x="12700" y="1199986"/>
                    <a:pt x="81280" y="1238310"/>
                    <a:pt x="165862" y="1238310"/>
                  </a:cubicBezTo>
                  <a:lnTo>
                    <a:pt x="12440920" y="1238310"/>
                  </a:lnTo>
                  <a:cubicBezTo>
                    <a:pt x="12525501" y="1238310"/>
                    <a:pt x="12594082" y="1199914"/>
                    <a:pt x="12594082" y="1152669"/>
                  </a:cubicBezTo>
                  <a:lnTo>
                    <a:pt x="12594082" y="92779"/>
                  </a:lnTo>
                  <a:cubicBezTo>
                    <a:pt x="12594082" y="45462"/>
                    <a:pt x="12525501" y="7137"/>
                    <a:pt x="12440920" y="7137"/>
                  </a:cubicBezTo>
                  <a:lnTo>
                    <a:pt x="165862" y="7137"/>
                  </a:lnTo>
                  <a:lnTo>
                    <a:pt x="165862" y="3568"/>
                  </a:lnTo>
                  <a:lnTo>
                    <a:pt x="165862" y="7137"/>
                  </a:lnTo>
                  <a:cubicBezTo>
                    <a:pt x="81280" y="7137"/>
                    <a:pt x="12700" y="45533"/>
                    <a:pt x="12700" y="92779"/>
                  </a:cubicBezTo>
                  <a:close/>
                </a:path>
              </a:pathLst>
            </a:custGeom>
            <a:solidFill>
              <a:srgbClr val="C5D2CF"/>
            </a:solidFill>
          </p:spPr>
        </p:sp>
      </p:grpSp>
      <p:grpSp>
        <p:nvGrpSpPr>
          <p:cNvPr name="Group 11" id="11"/>
          <p:cNvGrpSpPr/>
          <p:nvPr/>
        </p:nvGrpSpPr>
        <p:grpSpPr>
          <a:xfrm rot="0">
            <a:off x="7912405" y="1652670"/>
            <a:ext cx="8250351" cy="554239"/>
            <a:chOff x="0" y="0"/>
            <a:chExt cx="11000468" cy="738985"/>
          </a:xfrm>
        </p:grpSpPr>
        <p:sp>
          <p:nvSpPr>
            <p:cNvPr name="Freeform 12" id="12"/>
            <p:cNvSpPr/>
            <p:nvPr/>
          </p:nvSpPr>
          <p:spPr>
            <a:xfrm flipH="false" flipV="false" rot="0">
              <a:off x="0" y="0"/>
              <a:ext cx="11000468" cy="738985"/>
            </a:xfrm>
            <a:custGeom>
              <a:avLst/>
              <a:gdLst/>
              <a:ahLst/>
              <a:cxnLst/>
              <a:rect r="r" b="b" t="t" l="l"/>
              <a:pathLst>
                <a:path h="738985" w="11000468">
                  <a:moveTo>
                    <a:pt x="0" y="0"/>
                  </a:moveTo>
                  <a:lnTo>
                    <a:pt x="11000468" y="0"/>
                  </a:lnTo>
                  <a:lnTo>
                    <a:pt x="11000468" y="738985"/>
                  </a:lnTo>
                  <a:lnTo>
                    <a:pt x="0" y="738985"/>
                  </a:lnTo>
                  <a:close/>
                </a:path>
              </a:pathLst>
            </a:custGeom>
            <a:solidFill>
              <a:srgbClr val="000000">
                <a:alpha val="0"/>
              </a:srgbClr>
            </a:solidFill>
          </p:spPr>
        </p:sp>
        <p:sp>
          <p:nvSpPr>
            <p:cNvPr name="TextBox 13" id="13"/>
            <p:cNvSpPr txBox="true"/>
            <p:nvPr/>
          </p:nvSpPr>
          <p:spPr>
            <a:xfrm>
              <a:off x="0" y="-38100"/>
              <a:ext cx="11000468" cy="777085"/>
            </a:xfrm>
            <a:prstGeom prst="rect">
              <a:avLst/>
            </a:prstGeom>
          </p:spPr>
          <p:txBody>
            <a:bodyPr anchor="t" rtlCol="false" tIns="0" lIns="0" bIns="0" rIns="0"/>
            <a:lstStyle/>
            <a:p>
              <a:pPr algn="l">
                <a:lnSpc>
                  <a:spcPts val="3437"/>
                </a:lnSpc>
              </a:pPr>
              <a:r>
                <a:rPr lang="en-US" sz="2750">
                  <a:solidFill>
                    <a:srgbClr val="2C3249"/>
                  </a:solidFill>
                  <a:latin typeface="Arimo"/>
                  <a:ea typeface="Arimo"/>
                  <a:cs typeface="Arimo"/>
                  <a:sym typeface="Arimo"/>
                </a:rPr>
                <a:t>Với máy tính cá nhân có GPU lớn hơn 2GB</a:t>
              </a:r>
            </a:p>
          </p:txBody>
        </p:sp>
      </p:grpSp>
      <p:grpSp>
        <p:nvGrpSpPr>
          <p:cNvPr name="Group 14" id="14"/>
          <p:cNvGrpSpPr/>
          <p:nvPr/>
        </p:nvGrpSpPr>
        <p:grpSpPr>
          <a:xfrm rot="0">
            <a:off x="7551648" y="5626253"/>
            <a:ext cx="9455051" cy="934116"/>
            <a:chOff x="0" y="0"/>
            <a:chExt cx="12606735" cy="1245487"/>
          </a:xfrm>
        </p:grpSpPr>
        <p:sp>
          <p:nvSpPr>
            <p:cNvPr name="Freeform 15" id="15"/>
            <p:cNvSpPr/>
            <p:nvPr/>
          </p:nvSpPr>
          <p:spPr>
            <a:xfrm flipH="false" flipV="false" rot="0">
              <a:off x="6350" y="3568"/>
              <a:ext cx="12594082" cy="1238311"/>
            </a:xfrm>
            <a:custGeom>
              <a:avLst/>
              <a:gdLst/>
              <a:ahLst/>
              <a:cxnLst/>
              <a:rect r="r" b="b" t="t" l="l"/>
              <a:pathLst>
                <a:path h="1238311" w="12594082">
                  <a:moveTo>
                    <a:pt x="0" y="89211"/>
                  </a:moveTo>
                  <a:cubicBezTo>
                    <a:pt x="0" y="39967"/>
                    <a:pt x="71374" y="0"/>
                    <a:pt x="159512" y="0"/>
                  </a:cubicBezTo>
                  <a:lnTo>
                    <a:pt x="12434570" y="0"/>
                  </a:lnTo>
                  <a:cubicBezTo>
                    <a:pt x="12522708" y="0"/>
                    <a:pt x="12594082" y="39967"/>
                    <a:pt x="12594082" y="89211"/>
                  </a:cubicBezTo>
                  <a:lnTo>
                    <a:pt x="12594082" y="1149101"/>
                  </a:lnTo>
                  <a:cubicBezTo>
                    <a:pt x="12594082" y="1198345"/>
                    <a:pt x="12522708" y="1238311"/>
                    <a:pt x="12434570" y="1238311"/>
                  </a:cubicBezTo>
                  <a:lnTo>
                    <a:pt x="159512" y="1238311"/>
                  </a:lnTo>
                  <a:cubicBezTo>
                    <a:pt x="71374" y="1238311"/>
                    <a:pt x="0" y="1198345"/>
                    <a:pt x="0" y="1149101"/>
                  </a:cubicBezTo>
                  <a:close/>
                </a:path>
              </a:pathLst>
            </a:custGeom>
            <a:solidFill>
              <a:srgbClr val="DFECE9"/>
            </a:solidFill>
          </p:spPr>
        </p:sp>
        <p:sp>
          <p:nvSpPr>
            <p:cNvPr name="Freeform 16" id="16"/>
            <p:cNvSpPr/>
            <p:nvPr/>
          </p:nvSpPr>
          <p:spPr>
            <a:xfrm flipH="false" flipV="false" rot="0">
              <a:off x="0" y="0"/>
              <a:ext cx="12606782" cy="1245447"/>
            </a:xfrm>
            <a:custGeom>
              <a:avLst/>
              <a:gdLst/>
              <a:ahLst/>
              <a:cxnLst/>
              <a:rect r="r" b="b" t="t" l="l"/>
              <a:pathLst>
                <a:path h="1245447" w="12606782">
                  <a:moveTo>
                    <a:pt x="0" y="92779"/>
                  </a:moveTo>
                  <a:cubicBezTo>
                    <a:pt x="0" y="41536"/>
                    <a:pt x="74295" y="0"/>
                    <a:pt x="165862" y="0"/>
                  </a:cubicBezTo>
                  <a:lnTo>
                    <a:pt x="12440920" y="0"/>
                  </a:lnTo>
                  <a:lnTo>
                    <a:pt x="12440920" y="3568"/>
                  </a:lnTo>
                  <a:lnTo>
                    <a:pt x="12440920" y="0"/>
                  </a:lnTo>
                  <a:cubicBezTo>
                    <a:pt x="12532487" y="0"/>
                    <a:pt x="12606782" y="41536"/>
                    <a:pt x="12606782" y="92779"/>
                  </a:cubicBezTo>
                  <a:lnTo>
                    <a:pt x="12600432" y="92779"/>
                  </a:lnTo>
                  <a:lnTo>
                    <a:pt x="12606782" y="92779"/>
                  </a:lnTo>
                  <a:lnTo>
                    <a:pt x="12606782" y="1152669"/>
                  </a:lnTo>
                  <a:lnTo>
                    <a:pt x="12600432" y="1152669"/>
                  </a:lnTo>
                  <a:lnTo>
                    <a:pt x="12606782" y="1152669"/>
                  </a:lnTo>
                  <a:cubicBezTo>
                    <a:pt x="12606782" y="1203911"/>
                    <a:pt x="12532487" y="1245447"/>
                    <a:pt x="12440920" y="1245447"/>
                  </a:cubicBezTo>
                  <a:lnTo>
                    <a:pt x="12440920" y="1241879"/>
                  </a:lnTo>
                  <a:lnTo>
                    <a:pt x="12440920" y="1245447"/>
                  </a:lnTo>
                  <a:lnTo>
                    <a:pt x="165862" y="1245447"/>
                  </a:lnTo>
                  <a:lnTo>
                    <a:pt x="165862" y="1241879"/>
                  </a:lnTo>
                  <a:lnTo>
                    <a:pt x="165862" y="1245447"/>
                  </a:lnTo>
                  <a:cubicBezTo>
                    <a:pt x="74295" y="1245447"/>
                    <a:pt x="0" y="1203911"/>
                    <a:pt x="0" y="1152669"/>
                  </a:cubicBezTo>
                  <a:lnTo>
                    <a:pt x="0" y="92779"/>
                  </a:lnTo>
                  <a:lnTo>
                    <a:pt x="6350" y="92779"/>
                  </a:lnTo>
                  <a:lnTo>
                    <a:pt x="0" y="92779"/>
                  </a:lnTo>
                  <a:moveTo>
                    <a:pt x="12700" y="92779"/>
                  </a:moveTo>
                  <a:lnTo>
                    <a:pt x="12700" y="1152669"/>
                  </a:lnTo>
                  <a:lnTo>
                    <a:pt x="6350" y="1152669"/>
                  </a:lnTo>
                  <a:lnTo>
                    <a:pt x="12700" y="1152669"/>
                  </a:lnTo>
                  <a:cubicBezTo>
                    <a:pt x="12700" y="1199986"/>
                    <a:pt x="81280" y="1238310"/>
                    <a:pt x="165862" y="1238310"/>
                  </a:cubicBezTo>
                  <a:lnTo>
                    <a:pt x="12440920" y="1238310"/>
                  </a:lnTo>
                  <a:cubicBezTo>
                    <a:pt x="12525501" y="1238310"/>
                    <a:pt x="12594082" y="1199914"/>
                    <a:pt x="12594082" y="1152669"/>
                  </a:cubicBezTo>
                  <a:lnTo>
                    <a:pt x="12594082" y="92779"/>
                  </a:lnTo>
                  <a:cubicBezTo>
                    <a:pt x="12594082" y="45462"/>
                    <a:pt x="12525501" y="7137"/>
                    <a:pt x="12440920" y="7137"/>
                  </a:cubicBezTo>
                  <a:lnTo>
                    <a:pt x="165862" y="7137"/>
                  </a:lnTo>
                  <a:lnTo>
                    <a:pt x="165862" y="3568"/>
                  </a:lnTo>
                  <a:lnTo>
                    <a:pt x="165862" y="7137"/>
                  </a:lnTo>
                  <a:cubicBezTo>
                    <a:pt x="81280" y="7137"/>
                    <a:pt x="12700" y="45533"/>
                    <a:pt x="12700" y="92779"/>
                  </a:cubicBezTo>
                  <a:close/>
                </a:path>
              </a:pathLst>
            </a:custGeom>
            <a:solidFill>
              <a:srgbClr val="C5D2CF"/>
            </a:solidFill>
          </p:spPr>
        </p:sp>
      </p:grpSp>
      <p:grpSp>
        <p:nvGrpSpPr>
          <p:cNvPr name="Group 17" id="17"/>
          <p:cNvGrpSpPr/>
          <p:nvPr/>
        </p:nvGrpSpPr>
        <p:grpSpPr>
          <a:xfrm rot="0">
            <a:off x="7862450" y="5816191"/>
            <a:ext cx="8250351" cy="554239"/>
            <a:chOff x="0" y="0"/>
            <a:chExt cx="11000468" cy="738985"/>
          </a:xfrm>
        </p:grpSpPr>
        <p:sp>
          <p:nvSpPr>
            <p:cNvPr name="Freeform 18" id="18"/>
            <p:cNvSpPr/>
            <p:nvPr/>
          </p:nvSpPr>
          <p:spPr>
            <a:xfrm flipH="false" flipV="false" rot="0">
              <a:off x="0" y="0"/>
              <a:ext cx="11000468" cy="738985"/>
            </a:xfrm>
            <a:custGeom>
              <a:avLst/>
              <a:gdLst/>
              <a:ahLst/>
              <a:cxnLst/>
              <a:rect r="r" b="b" t="t" l="l"/>
              <a:pathLst>
                <a:path h="738985" w="11000468">
                  <a:moveTo>
                    <a:pt x="0" y="0"/>
                  </a:moveTo>
                  <a:lnTo>
                    <a:pt x="11000468" y="0"/>
                  </a:lnTo>
                  <a:lnTo>
                    <a:pt x="11000468" y="738985"/>
                  </a:lnTo>
                  <a:lnTo>
                    <a:pt x="0" y="738985"/>
                  </a:lnTo>
                  <a:close/>
                </a:path>
              </a:pathLst>
            </a:custGeom>
            <a:solidFill>
              <a:srgbClr val="000000">
                <a:alpha val="0"/>
              </a:srgbClr>
            </a:solidFill>
          </p:spPr>
        </p:sp>
        <p:sp>
          <p:nvSpPr>
            <p:cNvPr name="TextBox 19" id="19"/>
            <p:cNvSpPr txBox="true"/>
            <p:nvPr/>
          </p:nvSpPr>
          <p:spPr>
            <a:xfrm>
              <a:off x="0" y="-38100"/>
              <a:ext cx="11000468" cy="777085"/>
            </a:xfrm>
            <a:prstGeom prst="rect">
              <a:avLst/>
            </a:prstGeom>
          </p:spPr>
          <p:txBody>
            <a:bodyPr anchor="t" rtlCol="false" tIns="0" lIns="0" bIns="0" rIns="0"/>
            <a:lstStyle/>
            <a:p>
              <a:pPr algn="l">
                <a:lnSpc>
                  <a:spcPts val="3437"/>
                </a:lnSpc>
              </a:pPr>
              <a:r>
                <a:rPr lang="en-US" sz="2750">
                  <a:solidFill>
                    <a:srgbClr val="2C3249"/>
                  </a:solidFill>
                  <a:latin typeface="Arimo"/>
                  <a:ea typeface="Arimo"/>
                  <a:cs typeface="Arimo"/>
                  <a:sym typeface="Arimo"/>
                </a:rPr>
                <a:t>Với máy tính cá nhân có GPU nhỏ hơn 2GB</a:t>
              </a:r>
            </a:p>
          </p:txBody>
        </p:sp>
      </p:grpSp>
      <p:sp>
        <p:nvSpPr>
          <p:cNvPr name="Freeform 20" id="20"/>
          <p:cNvSpPr/>
          <p:nvPr/>
        </p:nvSpPr>
        <p:spPr>
          <a:xfrm flipH="false" flipV="false" rot="0">
            <a:off x="7601602" y="6588943"/>
            <a:ext cx="9960253" cy="2974463"/>
          </a:xfrm>
          <a:custGeom>
            <a:avLst/>
            <a:gdLst/>
            <a:ahLst/>
            <a:cxnLst/>
            <a:rect r="r" b="b" t="t" l="l"/>
            <a:pathLst>
              <a:path h="2974463" w="9960253">
                <a:moveTo>
                  <a:pt x="0" y="0"/>
                </a:moveTo>
                <a:lnTo>
                  <a:pt x="9960253" y="0"/>
                </a:lnTo>
                <a:lnTo>
                  <a:pt x="9960253" y="2974464"/>
                </a:lnTo>
                <a:lnTo>
                  <a:pt x="0" y="2974464"/>
                </a:lnTo>
                <a:lnTo>
                  <a:pt x="0" y="0"/>
                </a:lnTo>
                <a:close/>
              </a:path>
            </a:pathLst>
          </a:custGeom>
          <a:blipFill>
            <a:blip r:embed="rId4"/>
            <a:stretch>
              <a:fillRect l="0" t="0" r="-8728" b="0"/>
            </a:stretch>
          </a:blipFill>
        </p:spPr>
      </p:sp>
      <p:sp>
        <p:nvSpPr>
          <p:cNvPr name="Freeform 21" id="21"/>
          <p:cNvSpPr/>
          <p:nvPr/>
        </p:nvSpPr>
        <p:spPr>
          <a:xfrm flipH="false" flipV="false" rot="0">
            <a:off x="7551648" y="2396847"/>
            <a:ext cx="10010207" cy="2466509"/>
          </a:xfrm>
          <a:custGeom>
            <a:avLst/>
            <a:gdLst/>
            <a:ahLst/>
            <a:cxnLst/>
            <a:rect r="r" b="b" t="t" l="l"/>
            <a:pathLst>
              <a:path h="2466509" w="10010207">
                <a:moveTo>
                  <a:pt x="0" y="0"/>
                </a:moveTo>
                <a:lnTo>
                  <a:pt x="10010207" y="0"/>
                </a:lnTo>
                <a:lnTo>
                  <a:pt x="10010207" y="2466509"/>
                </a:lnTo>
                <a:lnTo>
                  <a:pt x="0" y="2466509"/>
                </a:lnTo>
                <a:lnTo>
                  <a:pt x="0" y="0"/>
                </a:lnTo>
                <a:close/>
              </a:path>
            </a:pathLst>
          </a:custGeom>
          <a:blipFill>
            <a:blip r:embed="rId5"/>
            <a:stretch>
              <a:fillRect l="0" t="0" r="-513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BF4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8" id="8"/>
          <p:cNvGrpSpPr/>
          <p:nvPr/>
        </p:nvGrpSpPr>
        <p:grpSpPr>
          <a:xfrm rot="0">
            <a:off x="992238" y="2285405"/>
            <a:ext cx="7088237" cy="885974"/>
            <a:chOff x="0" y="0"/>
            <a:chExt cx="9450983" cy="1181298"/>
          </a:xfrm>
        </p:grpSpPr>
        <p:sp>
          <p:nvSpPr>
            <p:cNvPr name="Freeform 9" id="9"/>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10" id="10"/>
            <p:cNvSpPr txBox="true"/>
            <p:nvPr/>
          </p:nvSpPr>
          <p:spPr>
            <a:xfrm>
              <a:off x="0" y="-57150"/>
              <a:ext cx="9450983" cy="1238448"/>
            </a:xfrm>
            <a:prstGeom prst="rect">
              <a:avLst/>
            </a:prstGeom>
          </p:spPr>
          <p:txBody>
            <a:bodyPr anchor="t" rtlCol="false" tIns="0" lIns="0" bIns="0" rIns="0"/>
            <a:lstStyle/>
            <a:p>
              <a:pPr algn="l">
                <a:lnSpc>
                  <a:spcPts val="6937"/>
                </a:lnSpc>
              </a:pPr>
              <a:r>
                <a:rPr lang="en-US" sz="5562">
                  <a:solidFill>
                    <a:srgbClr val="272D45"/>
                  </a:solidFill>
                  <a:latin typeface="Arimo"/>
                  <a:ea typeface="Arimo"/>
                  <a:cs typeface="Arimo"/>
                  <a:sym typeface="Arimo"/>
                </a:rPr>
                <a:t>Tổng Quan Dự Án</a:t>
              </a:r>
            </a:p>
          </p:txBody>
        </p:sp>
      </p:grpSp>
      <p:grpSp>
        <p:nvGrpSpPr>
          <p:cNvPr name="Group 11" id="11"/>
          <p:cNvGrpSpPr/>
          <p:nvPr/>
        </p:nvGrpSpPr>
        <p:grpSpPr>
          <a:xfrm rot="0">
            <a:off x="987475" y="3910756"/>
            <a:ext cx="647402" cy="647402"/>
            <a:chOff x="0" y="0"/>
            <a:chExt cx="863203" cy="863203"/>
          </a:xfrm>
        </p:grpSpPr>
        <p:sp>
          <p:nvSpPr>
            <p:cNvPr name="Freeform 12" id="12"/>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FECE9"/>
            </a:solidFill>
          </p:spPr>
        </p:sp>
        <p:sp>
          <p:nvSpPr>
            <p:cNvPr name="Freeform 13" id="13"/>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5D2CF"/>
            </a:solidFill>
          </p:spPr>
        </p:sp>
      </p:grpSp>
      <p:grpSp>
        <p:nvGrpSpPr>
          <p:cNvPr name="Group 14" id="14"/>
          <p:cNvGrpSpPr/>
          <p:nvPr/>
        </p:nvGrpSpPr>
        <p:grpSpPr>
          <a:xfrm rot="0">
            <a:off x="1246435" y="4021782"/>
            <a:ext cx="129331" cy="425351"/>
            <a:chOff x="0" y="0"/>
            <a:chExt cx="172442" cy="567135"/>
          </a:xfrm>
        </p:grpSpPr>
        <p:sp>
          <p:nvSpPr>
            <p:cNvPr name="Freeform 15" id="15"/>
            <p:cNvSpPr/>
            <p:nvPr/>
          </p:nvSpPr>
          <p:spPr>
            <a:xfrm flipH="false" flipV="false" rot="0">
              <a:off x="0" y="0"/>
              <a:ext cx="172442" cy="567135"/>
            </a:xfrm>
            <a:custGeom>
              <a:avLst/>
              <a:gdLst/>
              <a:ahLst/>
              <a:cxnLst/>
              <a:rect r="r" b="b" t="t" l="l"/>
              <a:pathLst>
                <a:path h="567135" w="172442">
                  <a:moveTo>
                    <a:pt x="0" y="0"/>
                  </a:moveTo>
                  <a:lnTo>
                    <a:pt x="172442" y="0"/>
                  </a:lnTo>
                  <a:lnTo>
                    <a:pt x="172442" y="567135"/>
                  </a:lnTo>
                  <a:lnTo>
                    <a:pt x="0" y="567135"/>
                  </a:lnTo>
                  <a:close/>
                </a:path>
              </a:pathLst>
            </a:custGeom>
            <a:solidFill>
              <a:srgbClr val="000000">
                <a:alpha val="0"/>
              </a:srgbClr>
            </a:solidFill>
          </p:spPr>
        </p:sp>
        <p:sp>
          <p:nvSpPr>
            <p:cNvPr name="TextBox 16" id="16"/>
            <p:cNvSpPr txBox="true"/>
            <p:nvPr/>
          </p:nvSpPr>
          <p:spPr>
            <a:xfrm>
              <a:off x="0" y="38100"/>
              <a:ext cx="172442" cy="529035"/>
            </a:xfrm>
            <a:prstGeom prst="rect">
              <a:avLst/>
            </a:prstGeom>
          </p:spPr>
          <p:txBody>
            <a:bodyPr anchor="t" rtlCol="false" tIns="0" lIns="0" bIns="0" rIns="0"/>
            <a:lstStyle/>
            <a:p>
              <a:pPr algn="ctr">
                <a:lnSpc>
                  <a:spcPts val="3312"/>
                </a:lnSpc>
              </a:pPr>
              <a:r>
                <a:rPr lang="en-US" sz="3312">
                  <a:solidFill>
                    <a:srgbClr val="2C3249"/>
                  </a:solidFill>
                  <a:latin typeface="Arimo"/>
                  <a:ea typeface="Arimo"/>
                  <a:cs typeface="Arimo"/>
                  <a:sym typeface="Arimo"/>
                </a:rPr>
                <a:t>1</a:t>
              </a:r>
            </a:p>
          </p:txBody>
        </p:sp>
      </p:grpSp>
      <p:grpSp>
        <p:nvGrpSpPr>
          <p:cNvPr name="Group 17" id="17"/>
          <p:cNvGrpSpPr/>
          <p:nvPr/>
        </p:nvGrpSpPr>
        <p:grpSpPr>
          <a:xfrm rot="0">
            <a:off x="1913632" y="3915519"/>
            <a:ext cx="3544044" cy="442912"/>
            <a:chOff x="0" y="0"/>
            <a:chExt cx="4725392" cy="590550"/>
          </a:xfrm>
        </p:grpSpPr>
        <p:sp>
          <p:nvSpPr>
            <p:cNvPr name="Freeform 18" id="18"/>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9" id="19"/>
            <p:cNvSpPr txBox="true"/>
            <p:nvPr/>
          </p:nvSpPr>
          <p:spPr>
            <a:xfrm>
              <a:off x="0" y="-38100"/>
              <a:ext cx="4725392" cy="628650"/>
            </a:xfrm>
            <a:prstGeom prst="rect">
              <a:avLst/>
            </a:prstGeom>
          </p:spPr>
          <p:txBody>
            <a:bodyPr anchor="t" rtlCol="false" tIns="0" lIns="0" bIns="0" rIns="0"/>
            <a:lstStyle/>
            <a:p>
              <a:pPr algn="l">
                <a:lnSpc>
                  <a:spcPts val="3437"/>
                </a:lnSpc>
              </a:pPr>
              <a:r>
                <a:rPr lang="en-US" sz="2750">
                  <a:solidFill>
                    <a:srgbClr val="2C3249"/>
                  </a:solidFill>
                  <a:latin typeface="Arimo"/>
                  <a:ea typeface="Arimo"/>
                  <a:cs typeface="Arimo"/>
                  <a:sym typeface="Arimo"/>
                </a:rPr>
                <a:t>Mục tiêu dự án</a:t>
              </a:r>
            </a:p>
          </p:txBody>
        </p:sp>
      </p:grpSp>
      <p:grpSp>
        <p:nvGrpSpPr>
          <p:cNvPr name="Group 20" id="20"/>
          <p:cNvGrpSpPr/>
          <p:nvPr/>
        </p:nvGrpSpPr>
        <p:grpSpPr>
          <a:xfrm rot="0">
            <a:off x="1913632" y="4528542"/>
            <a:ext cx="3659684" cy="907256"/>
            <a:chOff x="0" y="0"/>
            <a:chExt cx="4879578" cy="1209675"/>
          </a:xfrm>
        </p:grpSpPr>
        <p:sp>
          <p:nvSpPr>
            <p:cNvPr name="Freeform 21" id="21"/>
            <p:cNvSpPr/>
            <p:nvPr/>
          </p:nvSpPr>
          <p:spPr>
            <a:xfrm flipH="false" flipV="false" rot="0">
              <a:off x="0" y="0"/>
              <a:ext cx="4879579" cy="1209675"/>
            </a:xfrm>
            <a:custGeom>
              <a:avLst/>
              <a:gdLst/>
              <a:ahLst/>
              <a:cxnLst/>
              <a:rect r="r" b="b" t="t" l="l"/>
              <a:pathLst>
                <a:path h="1209675" w="4879579">
                  <a:moveTo>
                    <a:pt x="0" y="0"/>
                  </a:moveTo>
                  <a:lnTo>
                    <a:pt x="4879579" y="0"/>
                  </a:lnTo>
                  <a:lnTo>
                    <a:pt x="4879579" y="1209675"/>
                  </a:lnTo>
                  <a:lnTo>
                    <a:pt x="0" y="1209675"/>
                  </a:lnTo>
                  <a:close/>
                </a:path>
              </a:pathLst>
            </a:custGeom>
            <a:solidFill>
              <a:srgbClr val="000000">
                <a:alpha val="0"/>
              </a:srgbClr>
            </a:solidFill>
          </p:spPr>
        </p:sp>
        <p:sp>
          <p:nvSpPr>
            <p:cNvPr name="TextBox 22" id="22"/>
            <p:cNvSpPr txBox="true"/>
            <p:nvPr/>
          </p:nvSpPr>
          <p:spPr>
            <a:xfrm>
              <a:off x="0" y="-85725"/>
              <a:ext cx="4879578" cy="1295400"/>
            </a:xfrm>
            <a:prstGeom prst="rect">
              <a:avLst/>
            </a:prstGeom>
          </p:spPr>
          <p:txBody>
            <a:bodyPr anchor="t" rtlCol="false" tIns="0" lIns="0" bIns="0" rIns="0"/>
            <a:lstStyle/>
            <a:p>
              <a:pPr algn="l">
                <a:lnSpc>
                  <a:spcPts val="3562"/>
                </a:lnSpc>
              </a:pPr>
              <a:r>
                <a:rPr lang="en-US" sz="2187">
                  <a:solidFill>
                    <a:srgbClr val="2C3249"/>
                  </a:solidFill>
                  <a:latin typeface="Martel Sans"/>
                  <a:ea typeface="Martel Sans"/>
                  <a:cs typeface="Martel Sans"/>
                  <a:sym typeface="Martel Sans"/>
                </a:rPr>
                <a:t>Xây dựng hệ thống phát hiện khuôn mặt hiệu quả.</a:t>
              </a:r>
            </a:p>
          </p:txBody>
        </p:sp>
      </p:grpSp>
      <p:grpSp>
        <p:nvGrpSpPr>
          <p:cNvPr name="Group 23" id="23"/>
          <p:cNvGrpSpPr/>
          <p:nvPr/>
        </p:nvGrpSpPr>
        <p:grpSpPr>
          <a:xfrm rot="0">
            <a:off x="5852071" y="3910756"/>
            <a:ext cx="647403" cy="647402"/>
            <a:chOff x="0" y="0"/>
            <a:chExt cx="863203" cy="863203"/>
          </a:xfrm>
        </p:grpSpPr>
        <p:sp>
          <p:nvSpPr>
            <p:cNvPr name="Freeform 24" id="24"/>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FECE9"/>
            </a:solidFill>
          </p:spPr>
        </p:sp>
        <p:sp>
          <p:nvSpPr>
            <p:cNvPr name="Freeform 25" id="25"/>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5D2CF"/>
            </a:solidFill>
          </p:spPr>
        </p:sp>
      </p:grpSp>
      <p:grpSp>
        <p:nvGrpSpPr>
          <p:cNvPr name="Group 26" id="26"/>
          <p:cNvGrpSpPr/>
          <p:nvPr/>
        </p:nvGrpSpPr>
        <p:grpSpPr>
          <a:xfrm rot="0">
            <a:off x="6068169" y="4021782"/>
            <a:ext cx="215205" cy="425351"/>
            <a:chOff x="0" y="0"/>
            <a:chExt cx="286940" cy="567135"/>
          </a:xfrm>
        </p:grpSpPr>
        <p:sp>
          <p:nvSpPr>
            <p:cNvPr name="Freeform 27" id="27"/>
            <p:cNvSpPr/>
            <p:nvPr/>
          </p:nvSpPr>
          <p:spPr>
            <a:xfrm flipH="false" flipV="false" rot="0">
              <a:off x="0" y="0"/>
              <a:ext cx="286940" cy="567135"/>
            </a:xfrm>
            <a:custGeom>
              <a:avLst/>
              <a:gdLst/>
              <a:ahLst/>
              <a:cxnLst/>
              <a:rect r="r" b="b" t="t" l="l"/>
              <a:pathLst>
                <a:path h="567135" w="286940">
                  <a:moveTo>
                    <a:pt x="0" y="0"/>
                  </a:moveTo>
                  <a:lnTo>
                    <a:pt x="286940" y="0"/>
                  </a:lnTo>
                  <a:lnTo>
                    <a:pt x="286940" y="567135"/>
                  </a:lnTo>
                  <a:lnTo>
                    <a:pt x="0" y="567135"/>
                  </a:lnTo>
                  <a:close/>
                </a:path>
              </a:pathLst>
            </a:custGeom>
            <a:solidFill>
              <a:srgbClr val="000000">
                <a:alpha val="0"/>
              </a:srgbClr>
            </a:solidFill>
          </p:spPr>
        </p:sp>
        <p:sp>
          <p:nvSpPr>
            <p:cNvPr name="TextBox 28" id="28"/>
            <p:cNvSpPr txBox="true"/>
            <p:nvPr/>
          </p:nvSpPr>
          <p:spPr>
            <a:xfrm>
              <a:off x="0" y="38100"/>
              <a:ext cx="286940" cy="529035"/>
            </a:xfrm>
            <a:prstGeom prst="rect">
              <a:avLst/>
            </a:prstGeom>
          </p:spPr>
          <p:txBody>
            <a:bodyPr anchor="t" rtlCol="false" tIns="0" lIns="0" bIns="0" rIns="0"/>
            <a:lstStyle/>
            <a:p>
              <a:pPr algn="ctr">
                <a:lnSpc>
                  <a:spcPts val="3312"/>
                </a:lnSpc>
              </a:pPr>
              <a:r>
                <a:rPr lang="en-US" sz="3312">
                  <a:solidFill>
                    <a:srgbClr val="2C3249"/>
                  </a:solidFill>
                  <a:latin typeface="Arimo"/>
                  <a:ea typeface="Arimo"/>
                  <a:cs typeface="Arimo"/>
                  <a:sym typeface="Arimo"/>
                </a:rPr>
                <a:t>2</a:t>
              </a:r>
            </a:p>
          </p:txBody>
        </p:sp>
      </p:grpSp>
      <p:grpSp>
        <p:nvGrpSpPr>
          <p:cNvPr name="Group 29" id="29"/>
          <p:cNvGrpSpPr/>
          <p:nvPr/>
        </p:nvGrpSpPr>
        <p:grpSpPr>
          <a:xfrm rot="0">
            <a:off x="6778229" y="3915519"/>
            <a:ext cx="3659684" cy="885825"/>
            <a:chOff x="0" y="0"/>
            <a:chExt cx="4879578" cy="1181100"/>
          </a:xfrm>
        </p:grpSpPr>
        <p:sp>
          <p:nvSpPr>
            <p:cNvPr name="Freeform 30" id="30"/>
            <p:cNvSpPr/>
            <p:nvPr/>
          </p:nvSpPr>
          <p:spPr>
            <a:xfrm flipH="false" flipV="false" rot="0">
              <a:off x="0" y="0"/>
              <a:ext cx="4879579" cy="1181100"/>
            </a:xfrm>
            <a:custGeom>
              <a:avLst/>
              <a:gdLst/>
              <a:ahLst/>
              <a:cxnLst/>
              <a:rect r="r" b="b" t="t" l="l"/>
              <a:pathLst>
                <a:path h="1181100" w="4879579">
                  <a:moveTo>
                    <a:pt x="0" y="0"/>
                  </a:moveTo>
                  <a:lnTo>
                    <a:pt x="4879579" y="0"/>
                  </a:lnTo>
                  <a:lnTo>
                    <a:pt x="4879579" y="1181100"/>
                  </a:lnTo>
                  <a:lnTo>
                    <a:pt x="0" y="1181100"/>
                  </a:lnTo>
                  <a:close/>
                </a:path>
              </a:pathLst>
            </a:custGeom>
            <a:solidFill>
              <a:srgbClr val="000000">
                <a:alpha val="0"/>
              </a:srgbClr>
            </a:solidFill>
          </p:spPr>
        </p:sp>
        <p:sp>
          <p:nvSpPr>
            <p:cNvPr name="TextBox 31" id="31"/>
            <p:cNvSpPr txBox="true"/>
            <p:nvPr/>
          </p:nvSpPr>
          <p:spPr>
            <a:xfrm>
              <a:off x="0" y="-38100"/>
              <a:ext cx="4879578" cy="1219200"/>
            </a:xfrm>
            <a:prstGeom prst="rect">
              <a:avLst/>
            </a:prstGeom>
          </p:spPr>
          <p:txBody>
            <a:bodyPr anchor="t" rtlCol="false" tIns="0" lIns="0" bIns="0" rIns="0"/>
            <a:lstStyle/>
            <a:p>
              <a:pPr algn="l">
                <a:lnSpc>
                  <a:spcPts val="3437"/>
                </a:lnSpc>
              </a:pPr>
              <a:r>
                <a:rPr lang="en-US" sz="2750">
                  <a:solidFill>
                    <a:srgbClr val="2C3249"/>
                  </a:solidFill>
                  <a:latin typeface="Arimo"/>
                  <a:ea typeface="Arimo"/>
                  <a:cs typeface="Arimo"/>
                  <a:sym typeface="Arimo"/>
                </a:rPr>
                <a:t>Phát hiện khuôn mặt thật &amp; giả</a:t>
              </a:r>
            </a:p>
          </p:txBody>
        </p:sp>
      </p:grpSp>
      <p:grpSp>
        <p:nvGrpSpPr>
          <p:cNvPr name="Group 32" id="32"/>
          <p:cNvGrpSpPr/>
          <p:nvPr/>
        </p:nvGrpSpPr>
        <p:grpSpPr>
          <a:xfrm rot="0">
            <a:off x="6778229" y="4971455"/>
            <a:ext cx="3659684" cy="1360885"/>
            <a:chOff x="0" y="0"/>
            <a:chExt cx="4879578" cy="1814513"/>
          </a:xfrm>
        </p:grpSpPr>
        <p:sp>
          <p:nvSpPr>
            <p:cNvPr name="Freeform 33" id="33"/>
            <p:cNvSpPr/>
            <p:nvPr/>
          </p:nvSpPr>
          <p:spPr>
            <a:xfrm flipH="false" flipV="false" rot="0">
              <a:off x="0" y="0"/>
              <a:ext cx="4879579" cy="1814513"/>
            </a:xfrm>
            <a:custGeom>
              <a:avLst/>
              <a:gdLst/>
              <a:ahLst/>
              <a:cxnLst/>
              <a:rect r="r" b="b" t="t" l="l"/>
              <a:pathLst>
                <a:path h="1814513" w="4879579">
                  <a:moveTo>
                    <a:pt x="0" y="0"/>
                  </a:moveTo>
                  <a:lnTo>
                    <a:pt x="4879579" y="0"/>
                  </a:lnTo>
                  <a:lnTo>
                    <a:pt x="4879579" y="1814513"/>
                  </a:lnTo>
                  <a:lnTo>
                    <a:pt x="0" y="1814513"/>
                  </a:lnTo>
                  <a:close/>
                </a:path>
              </a:pathLst>
            </a:custGeom>
            <a:solidFill>
              <a:srgbClr val="000000">
                <a:alpha val="0"/>
              </a:srgbClr>
            </a:solidFill>
          </p:spPr>
        </p:sp>
        <p:sp>
          <p:nvSpPr>
            <p:cNvPr name="TextBox 34" id="34"/>
            <p:cNvSpPr txBox="true"/>
            <p:nvPr/>
          </p:nvSpPr>
          <p:spPr>
            <a:xfrm>
              <a:off x="0" y="-85725"/>
              <a:ext cx="4879578" cy="1900238"/>
            </a:xfrm>
            <a:prstGeom prst="rect">
              <a:avLst/>
            </a:prstGeom>
          </p:spPr>
          <p:txBody>
            <a:bodyPr anchor="t" rtlCol="false" tIns="0" lIns="0" bIns="0" rIns="0"/>
            <a:lstStyle/>
            <a:p>
              <a:pPr algn="l">
                <a:lnSpc>
                  <a:spcPts val="3562"/>
                </a:lnSpc>
              </a:pPr>
              <a:r>
                <a:rPr lang="en-US" sz="2187">
                  <a:solidFill>
                    <a:srgbClr val="2C3249"/>
                  </a:solidFill>
                  <a:latin typeface="Martel Sans"/>
                  <a:ea typeface="Martel Sans"/>
                  <a:cs typeface="Martel Sans"/>
                  <a:sym typeface="Martel Sans"/>
                </a:rPr>
                <a:t>Phân biệt giữa khuôn mặt người thật và khuôn mặt giả mạo.</a:t>
              </a:r>
            </a:p>
          </p:txBody>
        </p:sp>
      </p:grpSp>
      <p:grpSp>
        <p:nvGrpSpPr>
          <p:cNvPr name="Group 35" id="35"/>
          <p:cNvGrpSpPr/>
          <p:nvPr/>
        </p:nvGrpSpPr>
        <p:grpSpPr>
          <a:xfrm rot="0">
            <a:off x="987475" y="6930032"/>
            <a:ext cx="647402" cy="647403"/>
            <a:chOff x="0" y="0"/>
            <a:chExt cx="863203" cy="863203"/>
          </a:xfrm>
        </p:grpSpPr>
        <p:sp>
          <p:nvSpPr>
            <p:cNvPr name="Freeform 36" id="36"/>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FECE9"/>
            </a:solidFill>
          </p:spPr>
        </p:sp>
        <p:sp>
          <p:nvSpPr>
            <p:cNvPr name="Freeform 37" id="37"/>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5D2CF"/>
            </a:solidFill>
          </p:spPr>
        </p:sp>
      </p:grpSp>
      <p:grpSp>
        <p:nvGrpSpPr>
          <p:cNvPr name="Group 38" id="38"/>
          <p:cNvGrpSpPr/>
          <p:nvPr/>
        </p:nvGrpSpPr>
        <p:grpSpPr>
          <a:xfrm rot="0">
            <a:off x="1201787" y="7041059"/>
            <a:ext cx="218629" cy="425351"/>
            <a:chOff x="0" y="0"/>
            <a:chExt cx="291505" cy="567135"/>
          </a:xfrm>
        </p:grpSpPr>
        <p:sp>
          <p:nvSpPr>
            <p:cNvPr name="Freeform 39" id="39"/>
            <p:cNvSpPr/>
            <p:nvPr/>
          </p:nvSpPr>
          <p:spPr>
            <a:xfrm flipH="false" flipV="false" rot="0">
              <a:off x="0" y="0"/>
              <a:ext cx="291505" cy="567135"/>
            </a:xfrm>
            <a:custGeom>
              <a:avLst/>
              <a:gdLst/>
              <a:ahLst/>
              <a:cxnLst/>
              <a:rect r="r" b="b" t="t" l="l"/>
              <a:pathLst>
                <a:path h="567135" w="291505">
                  <a:moveTo>
                    <a:pt x="0" y="0"/>
                  </a:moveTo>
                  <a:lnTo>
                    <a:pt x="291505" y="0"/>
                  </a:lnTo>
                  <a:lnTo>
                    <a:pt x="291505" y="567135"/>
                  </a:lnTo>
                  <a:lnTo>
                    <a:pt x="0" y="567135"/>
                  </a:lnTo>
                  <a:close/>
                </a:path>
              </a:pathLst>
            </a:custGeom>
            <a:solidFill>
              <a:srgbClr val="000000">
                <a:alpha val="0"/>
              </a:srgbClr>
            </a:solidFill>
          </p:spPr>
        </p:sp>
        <p:sp>
          <p:nvSpPr>
            <p:cNvPr name="TextBox 40" id="40"/>
            <p:cNvSpPr txBox="true"/>
            <p:nvPr/>
          </p:nvSpPr>
          <p:spPr>
            <a:xfrm>
              <a:off x="0" y="38100"/>
              <a:ext cx="291505" cy="529035"/>
            </a:xfrm>
            <a:prstGeom prst="rect">
              <a:avLst/>
            </a:prstGeom>
          </p:spPr>
          <p:txBody>
            <a:bodyPr anchor="t" rtlCol="false" tIns="0" lIns="0" bIns="0" rIns="0"/>
            <a:lstStyle/>
            <a:p>
              <a:pPr algn="ctr">
                <a:lnSpc>
                  <a:spcPts val="3312"/>
                </a:lnSpc>
              </a:pPr>
              <a:r>
                <a:rPr lang="en-US" sz="3312">
                  <a:solidFill>
                    <a:srgbClr val="2C3249"/>
                  </a:solidFill>
                  <a:latin typeface="Arimo"/>
                  <a:ea typeface="Arimo"/>
                  <a:cs typeface="Arimo"/>
                  <a:sym typeface="Arimo"/>
                </a:rPr>
                <a:t>3</a:t>
              </a:r>
            </a:p>
          </p:txBody>
        </p:sp>
      </p:grpSp>
      <p:grpSp>
        <p:nvGrpSpPr>
          <p:cNvPr name="Group 41" id="41"/>
          <p:cNvGrpSpPr/>
          <p:nvPr/>
        </p:nvGrpSpPr>
        <p:grpSpPr>
          <a:xfrm rot="0">
            <a:off x="1913632" y="6934795"/>
            <a:ext cx="3544044" cy="442912"/>
            <a:chOff x="0" y="0"/>
            <a:chExt cx="4725392" cy="590550"/>
          </a:xfrm>
        </p:grpSpPr>
        <p:sp>
          <p:nvSpPr>
            <p:cNvPr name="Freeform 42" id="42"/>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43" id="43"/>
            <p:cNvSpPr txBox="true"/>
            <p:nvPr/>
          </p:nvSpPr>
          <p:spPr>
            <a:xfrm>
              <a:off x="0" y="-38100"/>
              <a:ext cx="4725392" cy="628650"/>
            </a:xfrm>
            <a:prstGeom prst="rect">
              <a:avLst/>
            </a:prstGeom>
          </p:spPr>
          <p:txBody>
            <a:bodyPr anchor="t" rtlCol="false" tIns="0" lIns="0" bIns="0" rIns="0"/>
            <a:lstStyle/>
            <a:p>
              <a:pPr algn="l">
                <a:lnSpc>
                  <a:spcPts val="3437"/>
                </a:lnSpc>
              </a:pPr>
              <a:r>
                <a:rPr lang="en-US" sz="2750">
                  <a:solidFill>
                    <a:srgbClr val="2C3249"/>
                  </a:solidFill>
                  <a:latin typeface="Arimo"/>
                  <a:ea typeface="Arimo"/>
                  <a:cs typeface="Arimo"/>
                  <a:sym typeface="Arimo"/>
                </a:rPr>
                <a:t>Các bước thực hiện</a:t>
              </a:r>
            </a:p>
          </p:txBody>
        </p:sp>
      </p:grpSp>
      <p:grpSp>
        <p:nvGrpSpPr>
          <p:cNvPr name="Group 44" id="44"/>
          <p:cNvGrpSpPr/>
          <p:nvPr/>
        </p:nvGrpSpPr>
        <p:grpSpPr>
          <a:xfrm rot="0">
            <a:off x="1913632" y="7547819"/>
            <a:ext cx="8524131" cy="453629"/>
            <a:chOff x="0" y="0"/>
            <a:chExt cx="11365508" cy="604838"/>
          </a:xfrm>
        </p:grpSpPr>
        <p:sp>
          <p:nvSpPr>
            <p:cNvPr name="Freeform 45" id="45"/>
            <p:cNvSpPr/>
            <p:nvPr/>
          </p:nvSpPr>
          <p:spPr>
            <a:xfrm flipH="false" flipV="false" rot="0">
              <a:off x="0" y="0"/>
              <a:ext cx="11365509" cy="604838"/>
            </a:xfrm>
            <a:custGeom>
              <a:avLst/>
              <a:gdLst/>
              <a:ahLst/>
              <a:cxnLst/>
              <a:rect r="r" b="b" t="t" l="l"/>
              <a:pathLst>
                <a:path h="604838" w="11365509">
                  <a:moveTo>
                    <a:pt x="0" y="0"/>
                  </a:moveTo>
                  <a:lnTo>
                    <a:pt x="11365509" y="0"/>
                  </a:lnTo>
                  <a:lnTo>
                    <a:pt x="11365509" y="604838"/>
                  </a:lnTo>
                  <a:lnTo>
                    <a:pt x="0" y="604838"/>
                  </a:lnTo>
                  <a:close/>
                </a:path>
              </a:pathLst>
            </a:custGeom>
            <a:solidFill>
              <a:srgbClr val="000000">
                <a:alpha val="0"/>
              </a:srgbClr>
            </a:solidFill>
          </p:spPr>
        </p:sp>
        <p:sp>
          <p:nvSpPr>
            <p:cNvPr name="TextBox 46" id="46"/>
            <p:cNvSpPr txBox="true"/>
            <p:nvPr/>
          </p:nvSpPr>
          <p:spPr>
            <a:xfrm>
              <a:off x="0" y="-85725"/>
              <a:ext cx="11365508" cy="690563"/>
            </a:xfrm>
            <a:prstGeom prst="rect">
              <a:avLst/>
            </a:prstGeom>
          </p:spPr>
          <p:txBody>
            <a:bodyPr anchor="t" rtlCol="false" tIns="0" lIns="0" bIns="0" rIns="0"/>
            <a:lstStyle/>
            <a:p>
              <a:pPr algn="l">
                <a:lnSpc>
                  <a:spcPts val="3562"/>
                </a:lnSpc>
              </a:pPr>
              <a:r>
                <a:rPr lang="en-US" sz="2187">
                  <a:solidFill>
                    <a:srgbClr val="2C3249"/>
                  </a:solidFill>
                  <a:latin typeface="Martel Sans"/>
                  <a:ea typeface="Martel Sans"/>
                  <a:cs typeface="Martel Sans"/>
                  <a:sym typeface="Martel Sans"/>
                </a:rPr>
                <a:t>Cài đặt, thu thập dữ liệu, huấn luyện mô hình, kiểm tra.</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4" id="4"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5" id="5"/>
          <p:cNvGrpSpPr/>
          <p:nvPr/>
        </p:nvGrpSpPr>
        <p:grpSpPr>
          <a:xfrm rot="0">
            <a:off x="7175371" y="142726"/>
            <a:ext cx="7088237" cy="885974"/>
            <a:chOff x="0" y="0"/>
            <a:chExt cx="9450983" cy="1181298"/>
          </a:xfrm>
        </p:grpSpPr>
        <p:sp>
          <p:nvSpPr>
            <p:cNvPr name="Freeform 6" id="6"/>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7" id="7"/>
            <p:cNvSpPr txBox="true"/>
            <p:nvPr/>
          </p:nvSpPr>
          <p:spPr>
            <a:xfrm>
              <a:off x="0" y="-57150"/>
              <a:ext cx="9450983" cy="1238448"/>
            </a:xfrm>
            <a:prstGeom prst="rect">
              <a:avLst/>
            </a:prstGeom>
          </p:spPr>
          <p:txBody>
            <a:bodyPr anchor="t" rtlCol="false" tIns="0" lIns="0" bIns="0" rIns="0"/>
            <a:lstStyle/>
            <a:p>
              <a:pPr algn="l">
                <a:lnSpc>
                  <a:spcPts val="6937"/>
                </a:lnSpc>
              </a:pPr>
              <a:r>
                <a:rPr lang="en-US" sz="5562">
                  <a:solidFill>
                    <a:srgbClr val="272D45"/>
                  </a:solidFill>
                  <a:latin typeface="Arimo"/>
                  <a:ea typeface="Arimo"/>
                  <a:cs typeface="Arimo"/>
                  <a:sym typeface="Arimo"/>
                </a:rPr>
                <a:t>Huấn Luyện Mô Hình</a:t>
              </a:r>
            </a:p>
          </p:txBody>
        </p:sp>
      </p:grpSp>
      <p:grpSp>
        <p:nvGrpSpPr>
          <p:cNvPr name="Group 8" id="8"/>
          <p:cNvGrpSpPr/>
          <p:nvPr/>
        </p:nvGrpSpPr>
        <p:grpSpPr>
          <a:xfrm rot="0">
            <a:off x="7601602" y="1462732"/>
            <a:ext cx="9455051" cy="934116"/>
            <a:chOff x="0" y="0"/>
            <a:chExt cx="12606735" cy="1245487"/>
          </a:xfrm>
        </p:grpSpPr>
        <p:sp>
          <p:nvSpPr>
            <p:cNvPr name="Freeform 9" id="9"/>
            <p:cNvSpPr/>
            <p:nvPr/>
          </p:nvSpPr>
          <p:spPr>
            <a:xfrm flipH="false" flipV="false" rot="0">
              <a:off x="6350" y="3568"/>
              <a:ext cx="12594082" cy="1238311"/>
            </a:xfrm>
            <a:custGeom>
              <a:avLst/>
              <a:gdLst/>
              <a:ahLst/>
              <a:cxnLst/>
              <a:rect r="r" b="b" t="t" l="l"/>
              <a:pathLst>
                <a:path h="1238311" w="12594082">
                  <a:moveTo>
                    <a:pt x="0" y="89211"/>
                  </a:moveTo>
                  <a:cubicBezTo>
                    <a:pt x="0" y="39967"/>
                    <a:pt x="71374" y="0"/>
                    <a:pt x="159512" y="0"/>
                  </a:cubicBezTo>
                  <a:lnTo>
                    <a:pt x="12434570" y="0"/>
                  </a:lnTo>
                  <a:cubicBezTo>
                    <a:pt x="12522708" y="0"/>
                    <a:pt x="12594082" y="39967"/>
                    <a:pt x="12594082" y="89211"/>
                  </a:cubicBezTo>
                  <a:lnTo>
                    <a:pt x="12594082" y="1149101"/>
                  </a:lnTo>
                  <a:cubicBezTo>
                    <a:pt x="12594082" y="1198345"/>
                    <a:pt x="12522708" y="1238311"/>
                    <a:pt x="12434570" y="1238311"/>
                  </a:cubicBezTo>
                  <a:lnTo>
                    <a:pt x="159512" y="1238311"/>
                  </a:lnTo>
                  <a:cubicBezTo>
                    <a:pt x="71374" y="1238311"/>
                    <a:pt x="0" y="1198345"/>
                    <a:pt x="0" y="1149101"/>
                  </a:cubicBezTo>
                  <a:close/>
                </a:path>
              </a:pathLst>
            </a:custGeom>
            <a:solidFill>
              <a:srgbClr val="DFECE9"/>
            </a:solidFill>
          </p:spPr>
        </p:sp>
        <p:sp>
          <p:nvSpPr>
            <p:cNvPr name="Freeform 10" id="10"/>
            <p:cNvSpPr/>
            <p:nvPr/>
          </p:nvSpPr>
          <p:spPr>
            <a:xfrm flipH="false" flipV="false" rot="0">
              <a:off x="0" y="0"/>
              <a:ext cx="12606782" cy="1245447"/>
            </a:xfrm>
            <a:custGeom>
              <a:avLst/>
              <a:gdLst/>
              <a:ahLst/>
              <a:cxnLst/>
              <a:rect r="r" b="b" t="t" l="l"/>
              <a:pathLst>
                <a:path h="1245447" w="12606782">
                  <a:moveTo>
                    <a:pt x="0" y="92779"/>
                  </a:moveTo>
                  <a:cubicBezTo>
                    <a:pt x="0" y="41536"/>
                    <a:pt x="74295" y="0"/>
                    <a:pt x="165862" y="0"/>
                  </a:cubicBezTo>
                  <a:lnTo>
                    <a:pt x="12440920" y="0"/>
                  </a:lnTo>
                  <a:lnTo>
                    <a:pt x="12440920" y="3568"/>
                  </a:lnTo>
                  <a:lnTo>
                    <a:pt x="12440920" y="0"/>
                  </a:lnTo>
                  <a:cubicBezTo>
                    <a:pt x="12532487" y="0"/>
                    <a:pt x="12606782" y="41536"/>
                    <a:pt x="12606782" y="92779"/>
                  </a:cubicBezTo>
                  <a:lnTo>
                    <a:pt x="12600432" y="92779"/>
                  </a:lnTo>
                  <a:lnTo>
                    <a:pt x="12606782" y="92779"/>
                  </a:lnTo>
                  <a:lnTo>
                    <a:pt x="12606782" y="1152669"/>
                  </a:lnTo>
                  <a:lnTo>
                    <a:pt x="12600432" y="1152669"/>
                  </a:lnTo>
                  <a:lnTo>
                    <a:pt x="12606782" y="1152669"/>
                  </a:lnTo>
                  <a:cubicBezTo>
                    <a:pt x="12606782" y="1203911"/>
                    <a:pt x="12532487" y="1245447"/>
                    <a:pt x="12440920" y="1245447"/>
                  </a:cubicBezTo>
                  <a:lnTo>
                    <a:pt x="12440920" y="1241879"/>
                  </a:lnTo>
                  <a:lnTo>
                    <a:pt x="12440920" y="1245447"/>
                  </a:lnTo>
                  <a:lnTo>
                    <a:pt x="165862" y="1245447"/>
                  </a:lnTo>
                  <a:lnTo>
                    <a:pt x="165862" y="1241879"/>
                  </a:lnTo>
                  <a:lnTo>
                    <a:pt x="165862" y="1245447"/>
                  </a:lnTo>
                  <a:cubicBezTo>
                    <a:pt x="74295" y="1245447"/>
                    <a:pt x="0" y="1203911"/>
                    <a:pt x="0" y="1152669"/>
                  </a:cubicBezTo>
                  <a:lnTo>
                    <a:pt x="0" y="92779"/>
                  </a:lnTo>
                  <a:lnTo>
                    <a:pt x="6350" y="92779"/>
                  </a:lnTo>
                  <a:lnTo>
                    <a:pt x="0" y="92779"/>
                  </a:lnTo>
                  <a:moveTo>
                    <a:pt x="12700" y="92779"/>
                  </a:moveTo>
                  <a:lnTo>
                    <a:pt x="12700" y="1152669"/>
                  </a:lnTo>
                  <a:lnTo>
                    <a:pt x="6350" y="1152669"/>
                  </a:lnTo>
                  <a:lnTo>
                    <a:pt x="12700" y="1152669"/>
                  </a:lnTo>
                  <a:cubicBezTo>
                    <a:pt x="12700" y="1199986"/>
                    <a:pt x="81280" y="1238310"/>
                    <a:pt x="165862" y="1238310"/>
                  </a:cubicBezTo>
                  <a:lnTo>
                    <a:pt x="12440920" y="1238310"/>
                  </a:lnTo>
                  <a:cubicBezTo>
                    <a:pt x="12525501" y="1238310"/>
                    <a:pt x="12594082" y="1199914"/>
                    <a:pt x="12594082" y="1152669"/>
                  </a:cubicBezTo>
                  <a:lnTo>
                    <a:pt x="12594082" y="92779"/>
                  </a:lnTo>
                  <a:cubicBezTo>
                    <a:pt x="12594082" y="45462"/>
                    <a:pt x="12525501" y="7137"/>
                    <a:pt x="12440920" y="7137"/>
                  </a:cubicBezTo>
                  <a:lnTo>
                    <a:pt x="165862" y="7137"/>
                  </a:lnTo>
                  <a:lnTo>
                    <a:pt x="165862" y="3568"/>
                  </a:lnTo>
                  <a:lnTo>
                    <a:pt x="165862" y="7137"/>
                  </a:lnTo>
                  <a:cubicBezTo>
                    <a:pt x="81280" y="7137"/>
                    <a:pt x="12700" y="45533"/>
                    <a:pt x="12700" y="92779"/>
                  </a:cubicBezTo>
                  <a:close/>
                </a:path>
              </a:pathLst>
            </a:custGeom>
            <a:solidFill>
              <a:srgbClr val="C5D2CF"/>
            </a:solidFill>
          </p:spPr>
        </p:sp>
      </p:grpSp>
      <p:grpSp>
        <p:nvGrpSpPr>
          <p:cNvPr name="Group 11" id="11"/>
          <p:cNvGrpSpPr/>
          <p:nvPr/>
        </p:nvGrpSpPr>
        <p:grpSpPr>
          <a:xfrm rot="0">
            <a:off x="7912405" y="1652670"/>
            <a:ext cx="8250351" cy="554239"/>
            <a:chOff x="0" y="0"/>
            <a:chExt cx="11000468" cy="738985"/>
          </a:xfrm>
        </p:grpSpPr>
        <p:sp>
          <p:nvSpPr>
            <p:cNvPr name="Freeform 12" id="12"/>
            <p:cNvSpPr/>
            <p:nvPr/>
          </p:nvSpPr>
          <p:spPr>
            <a:xfrm flipH="false" flipV="false" rot="0">
              <a:off x="0" y="0"/>
              <a:ext cx="11000468" cy="738985"/>
            </a:xfrm>
            <a:custGeom>
              <a:avLst/>
              <a:gdLst/>
              <a:ahLst/>
              <a:cxnLst/>
              <a:rect r="r" b="b" t="t" l="l"/>
              <a:pathLst>
                <a:path h="738985" w="11000468">
                  <a:moveTo>
                    <a:pt x="0" y="0"/>
                  </a:moveTo>
                  <a:lnTo>
                    <a:pt x="11000468" y="0"/>
                  </a:lnTo>
                  <a:lnTo>
                    <a:pt x="11000468" y="738985"/>
                  </a:lnTo>
                  <a:lnTo>
                    <a:pt x="0" y="738985"/>
                  </a:lnTo>
                  <a:close/>
                </a:path>
              </a:pathLst>
            </a:custGeom>
            <a:solidFill>
              <a:srgbClr val="000000">
                <a:alpha val="0"/>
              </a:srgbClr>
            </a:solidFill>
          </p:spPr>
        </p:sp>
        <p:sp>
          <p:nvSpPr>
            <p:cNvPr name="TextBox 13" id="13"/>
            <p:cNvSpPr txBox="true"/>
            <p:nvPr/>
          </p:nvSpPr>
          <p:spPr>
            <a:xfrm>
              <a:off x="0" y="-38100"/>
              <a:ext cx="11000468" cy="777085"/>
            </a:xfrm>
            <a:prstGeom prst="rect">
              <a:avLst/>
            </a:prstGeom>
          </p:spPr>
          <p:txBody>
            <a:bodyPr anchor="t" rtlCol="false" tIns="0" lIns="0" bIns="0" rIns="0"/>
            <a:lstStyle/>
            <a:p>
              <a:pPr algn="l">
                <a:lnSpc>
                  <a:spcPts val="3437"/>
                </a:lnSpc>
              </a:pPr>
              <a:r>
                <a:rPr lang="en-US" sz="2750">
                  <a:solidFill>
                    <a:srgbClr val="2C3249"/>
                  </a:solidFill>
                  <a:latin typeface="Arimo"/>
                  <a:ea typeface="Arimo"/>
                  <a:cs typeface="Arimo"/>
                  <a:sym typeface="Arimo"/>
                </a:rPr>
                <a:t>Với máy tính cá nhân có GPU lớn hơn 2GB</a:t>
              </a:r>
            </a:p>
          </p:txBody>
        </p:sp>
      </p:grpSp>
      <p:grpSp>
        <p:nvGrpSpPr>
          <p:cNvPr name="Group 14" id="14"/>
          <p:cNvGrpSpPr/>
          <p:nvPr/>
        </p:nvGrpSpPr>
        <p:grpSpPr>
          <a:xfrm rot="0">
            <a:off x="7551648" y="5626253"/>
            <a:ext cx="9455051" cy="934116"/>
            <a:chOff x="0" y="0"/>
            <a:chExt cx="12606735" cy="1245487"/>
          </a:xfrm>
        </p:grpSpPr>
        <p:sp>
          <p:nvSpPr>
            <p:cNvPr name="Freeform 15" id="15"/>
            <p:cNvSpPr/>
            <p:nvPr/>
          </p:nvSpPr>
          <p:spPr>
            <a:xfrm flipH="false" flipV="false" rot="0">
              <a:off x="6350" y="3568"/>
              <a:ext cx="12594082" cy="1238311"/>
            </a:xfrm>
            <a:custGeom>
              <a:avLst/>
              <a:gdLst/>
              <a:ahLst/>
              <a:cxnLst/>
              <a:rect r="r" b="b" t="t" l="l"/>
              <a:pathLst>
                <a:path h="1238311" w="12594082">
                  <a:moveTo>
                    <a:pt x="0" y="89211"/>
                  </a:moveTo>
                  <a:cubicBezTo>
                    <a:pt x="0" y="39967"/>
                    <a:pt x="71374" y="0"/>
                    <a:pt x="159512" y="0"/>
                  </a:cubicBezTo>
                  <a:lnTo>
                    <a:pt x="12434570" y="0"/>
                  </a:lnTo>
                  <a:cubicBezTo>
                    <a:pt x="12522708" y="0"/>
                    <a:pt x="12594082" y="39967"/>
                    <a:pt x="12594082" y="89211"/>
                  </a:cubicBezTo>
                  <a:lnTo>
                    <a:pt x="12594082" y="1149101"/>
                  </a:lnTo>
                  <a:cubicBezTo>
                    <a:pt x="12594082" y="1198345"/>
                    <a:pt x="12522708" y="1238311"/>
                    <a:pt x="12434570" y="1238311"/>
                  </a:cubicBezTo>
                  <a:lnTo>
                    <a:pt x="159512" y="1238311"/>
                  </a:lnTo>
                  <a:cubicBezTo>
                    <a:pt x="71374" y="1238311"/>
                    <a:pt x="0" y="1198345"/>
                    <a:pt x="0" y="1149101"/>
                  </a:cubicBezTo>
                  <a:close/>
                </a:path>
              </a:pathLst>
            </a:custGeom>
            <a:solidFill>
              <a:srgbClr val="DFECE9"/>
            </a:solidFill>
          </p:spPr>
        </p:sp>
        <p:sp>
          <p:nvSpPr>
            <p:cNvPr name="Freeform 16" id="16"/>
            <p:cNvSpPr/>
            <p:nvPr/>
          </p:nvSpPr>
          <p:spPr>
            <a:xfrm flipH="false" flipV="false" rot="0">
              <a:off x="0" y="0"/>
              <a:ext cx="12606782" cy="1245447"/>
            </a:xfrm>
            <a:custGeom>
              <a:avLst/>
              <a:gdLst/>
              <a:ahLst/>
              <a:cxnLst/>
              <a:rect r="r" b="b" t="t" l="l"/>
              <a:pathLst>
                <a:path h="1245447" w="12606782">
                  <a:moveTo>
                    <a:pt x="0" y="92779"/>
                  </a:moveTo>
                  <a:cubicBezTo>
                    <a:pt x="0" y="41536"/>
                    <a:pt x="74295" y="0"/>
                    <a:pt x="165862" y="0"/>
                  </a:cubicBezTo>
                  <a:lnTo>
                    <a:pt x="12440920" y="0"/>
                  </a:lnTo>
                  <a:lnTo>
                    <a:pt x="12440920" y="3568"/>
                  </a:lnTo>
                  <a:lnTo>
                    <a:pt x="12440920" y="0"/>
                  </a:lnTo>
                  <a:cubicBezTo>
                    <a:pt x="12532487" y="0"/>
                    <a:pt x="12606782" y="41536"/>
                    <a:pt x="12606782" y="92779"/>
                  </a:cubicBezTo>
                  <a:lnTo>
                    <a:pt x="12600432" y="92779"/>
                  </a:lnTo>
                  <a:lnTo>
                    <a:pt x="12606782" y="92779"/>
                  </a:lnTo>
                  <a:lnTo>
                    <a:pt x="12606782" y="1152669"/>
                  </a:lnTo>
                  <a:lnTo>
                    <a:pt x="12600432" y="1152669"/>
                  </a:lnTo>
                  <a:lnTo>
                    <a:pt x="12606782" y="1152669"/>
                  </a:lnTo>
                  <a:cubicBezTo>
                    <a:pt x="12606782" y="1203911"/>
                    <a:pt x="12532487" y="1245447"/>
                    <a:pt x="12440920" y="1245447"/>
                  </a:cubicBezTo>
                  <a:lnTo>
                    <a:pt x="12440920" y="1241879"/>
                  </a:lnTo>
                  <a:lnTo>
                    <a:pt x="12440920" y="1245447"/>
                  </a:lnTo>
                  <a:lnTo>
                    <a:pt x="165862" y="1245447"/>
                  </a:lnTo>
                  <a:lnTo>
                    <a:pt x="165862" y="1241879"/>
                  </a:lnTo>
                  <a:lnTo>
                    <a:pt x="165862" y="1245447"/>
                  </a:lnTo>
                  <a:cubicBezTo>
                    <a:pt x="74295" y="1245447"/>
                    <a:pt x="0" y="1203911"/>
                    <a:pt x="0" y="1152669"/>
                  </a:cubicBezTo>
                  <a:lnTo>
                    <a:pt x="0" y="92779"/>
                  </a:lnTo>
                  <a:lnTo>
                    <a:pt x="6350" y="92779"/>
                  </a:lnTo>
                  <a:lnTo>
                    <a:pt x="0" y="92779"/>
                  </a:lnTo>
                  <a:moveTo>
                    <a:pt x="12700" y="92779"/>
                  </a:moveTo>
                  <a:lnTo>
                    <a:pt x="12700" y="1152669"/>
                  </a:lnTo>
                  <a:lnTo>
                    <a:pt x="6350" y="1152669"/>
                  </a:lnTo>
                  <a:lnTo>
                    <a:pt x="12700" y="1152669"/>
                  </a:lnTo>
                  <a:cubicBezTo>
                    <a:pt x="12700" y="1199986"/>
                    <a:pt x="81280" y="1238310"/>
                    <a:pt x="165862" y="1238310"/>
                  </a:cubicBezTo>
                  <a:lnTo>
                    <a:pt x="12440920" y="1238310"/>
                  </a:lnTo>
                  <a:cubicBezTo>
                    <a:pt x="12525501" y="1238310"/>
                    <a:pt x="12594082" y="1199914"/>
                    <a:pt x="12594082" y="1152669"/>
                  </a:cubicBezTo>
                  <a:lnTo>
                    <a:pt x="12594082" y="92779"/>
                  </a:lnTo>
                  <a:cubicBezTo>
                    <a:pt x="12594082" y="45462"/>
                    <a:pt x="12525501" y="7137"/>
                    <a:pt x="12440920" y="7137"/>
                  </a:cubicBezTo>
                  <a:lnTo>
                    <a:pt x="165862" y="7137"/>
                  </a:lnTo>
                  <a:lnTo>
                    <a:pt x="165862" y="3568"/>
                  </a:lnTo>
                  <a:lnTo>
                    <a:pt x="165862" y="7137"/>
                  </a:lnTo>
                  <a:cubicBezTo>
                    <a:pt x="81280" y="7137"/>
                    <a:pt x="12700" y="45533"/>
                    <a:pt x="12700" y="92779"/>
                  </a:cubicBezTo>
                  <a:close/>
                </a:path>
              </a:pathLst>
            </a:custGeom>
            <a:solidFill>
              <a:srgbClr val="C5D2CF"/>
            </a:solidFill>
          </p:spPr>
        </p:sp>
      </p:grpSp>
      <p:grpSp>
        <p:nvGrpSpPr>
          <p:cNvPr name="Group 17" id="17"/>
          <p:cNvGrpSpPr/>
          <p:nvPr/>
        </p:nvGrpSpPr>
        <p:grpSpPr>
          <a:xfrm rot="0">
            <a:off x="7862450" y="5816191"/>
            <a:ext cx="8250351" cy="554239"/>
            <a:chOff x="0" y="0"/>
            <a:chExt cx="11000468" cy="738985"/>
          </a:xfrm>
        </p:grpSpPr>
        <p:sp>
          <p:nvSpPr>
            <p:cNvPr name="Freeform 18" id="18"/>
            <p:cNvSpPr/>
            <p:nvPr/>
          </p:nvSpPr>
          <p:spPr>
            <a:xfrm flipH="false" flipV="false" rot="0">
              <a:off x="0" y="0"/>
              <a:ext cx="11000468" cy="738985"/>
            </a:xfrm>
            <a:custGeom>
              <a:avLst/>
              <a:gdLst/>
              <a:ahLst/>
              <a:cxnLst/>
              <a:rect r="r" b="b" t="t" l="l"/>
              <a:pathLst>
                <a:path h="738985" w="11000468">
                  <a:moveTo>
                    <a:pt x="0" y="0"/>
                  </a:moveTo>
                  <a:lnTo>
                    <a:pt x="11000468" y="0"/>
                  </a:lnTo>
                  <a:lnTo>
                    <a:pt x="11000468" y="738985"/>
                  </a:lnTo>
                  <a:lnTo>
                    <a:pt x="0" y="738985"/>
                  </a:lnTo>
                  <a:close/>
                </a:path>
              </a:pathLst>
            </a:custGeom>
            <a:solidFill>
              <a:srgbClr val="000000">
                <a:alpha val="0"/>
              </a:srgbClr>
            </a:solidFill>
          </p:spPr>
        </p:sp>
        <p:sp>
          <p:nvSpPr>
            <p:cNvPr name="TextBox 19" id="19"/>
            <p:cNvSpPr txBox="true"/>
            <p:nvPr/>
          </p:nvSpPr>
          <p:spPr>
            <a:xfrm>
              <a:off x="0" y="-38100"/>
              <a:ext cx="11000468" cy="777085"/>
            </a:xfrm>
            <a:prstGeom prst="rect">
              <a:avLst/>
            </a:prstGeom>
          </p:spPr>
          <p:txBody>
            <a:bodyPr anchor="t" rtlCol="false" tIns="0" lIns="0" bIns="0" rIns="0"/>
            <a:lstStyle/>
            <a:p>
              <a:pPr algn="l">
                <a:lnSpc>
                  <a:spcPts val="3437"/>
                </a:lnSpc>
              </a:pPr>
              <a:r>
                <a:rPr lang="en-US" sz="2750">
                  <a:solidFill>
                    <a:srgbClr val="2C3249"/>
                  </a:solidFill>
                  <a:latin typeface="Arimo"/>
                  <a:ea typeface="Arimo"/>
                  <a:cs typeface="Arimo"/>
                  <a:sym typeface="Arimo"/>
                </a:rPr>
                <a:t>Với máy tính cá nhân có GPU nhỏ hơn 2GB</a:t>
              </a:r>
            </a:p>
          </p:txBody>
        </p:sp>
      </p:grpSp>
      <p:sp>
        <p:nvSpPr>
          <p:cNvPr name="Freeform 20" id="20"/>
          <p:cNvSpPr/>
          <p:nvPr/>
        </p:nvSpPr>
        <p:spPr>
          <a:xfrm flipH="false" flipV="false" rot="0">
            <a:off x="7601602" y="6588943"/>
            <a:ext cx="9960253" cy="2974463"/>
          </a:xfrm>
          <a:custGeom>
            <a:avLst/>
            <a:gdLst/>
            <a:ahLst/>
            <a:cxnLst/>
            <a:rect r="r" b="b" t="t" l="l"/>
            <a:pathLst>
              <a:path h="2974463" w="9960253">
                <a:moveTo>
                  <a:pt x="0" y="0"/>
                </a:moveTo>
                <a:lnTo>
                  <a:pt x="9960253" y="0"/>
                </a:lnTo>
                <a:lnTo>
                  <a:pt x="9960253" y="2974464"/>
                </a:lnTo>
                <a:lnTo>
                  <a:pt x="0" y="2974464"/>
                </a:lnTo>
                <a:lnTo>
                  <a:pt x="0" y="0"/>
                </a:lnTo>
                <a:close/>
              </a:path>
            </a:pathLst>
          </a:custGeom>
          <a:blipFill>
            <a:blip r:embed="rId4"/>
            <a:stretch>
              <a:fillRect l="0" t="0" r="-8728" b="0"/>
            </a:stretch>
          </a:blipFill>
        </p:spPr>
      </p:sp>
      <p:sp>
        <p:nvSpPr>
          <p:cNvPr name="Freeform 21" id="21"/>
          <p:cNvSpPr/>
          <p:nvPr/>
        </p:nvSpPr>
        <p:spPr>
          <a:xfrm flipH="false" flipV="false" rot="0">
            <a:off x="7551648" y="2396847"/>
            <a:ext cx="10010207" cy="2466509"/>
          </a:xfrm>
          <a:custGeom>
            <a:avLst/>
            <a:gdLst/>
            <a:ahLst/>
            <a:cxnLst/>
            <a:rect r="r" b="b" t="t" l="l"/>
            <a:pathLst>
              <a:path h="2466509" w="10010207">
                <a:moveTo>
                  <a:pt x="0" y="0"/>
                </a:moveTo>
                <a:lnTo>
                  <a:pt x="10010207" y="0"/>
                </a:lnTo>
                <a:lnTo>
                  <a:pt x="10010207" y="2466509"/>
                </a:lnTo>
                <a:lnTo>
                  <a:pt x="0" y="2466509"/>
                </a:lnTo>
                <a:lnTo>
                  <a:pt x="0" y="0"/>
                </a:lnTo>
                <a:close/>
              </a:path>
            </a:pathLst>
          </a:custGeom>
          <a:blipFill>
            <a:blip r:embed="rId5"/>
            <a:stretch>
              <a:fillRect l="0" t="0" r="-513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4" id="4"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5" id="5"/>
          <p:cNvGrpSpPr/>
          <p:nvPr/>
        </p:nvGrpSpPr>
        <p:grpSpPr>
          <a:xfrm rot="0">
            <a:off x="7175371" y="142726"/>
            <a:ext cx="7088237" cy="885974"/>
            <a:chOff x="0" y="0"/>
            <a:chExt cx="9450983" cy="1181298"/>
          </a:xfrm>
        </p:grpSpPr>
        <p:sp>
          <p:nvSpPr>
            <p:cNvPr name="Freeform 6" id="6"/>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7" id="7"/>
            <p:cNvSpPr txBox="true"/>
            <p:nvPr/>
          </p:nvSpPr>
          <p:spPr>
            <a:xfrm>
              <a:off x="0" y="-57150"/>
              <a:ext cx="9450983" cy="1238448"/>
            </a:xfrm>
            <a:prstGeom prst="rect">
              <a:avLst/>
            </a:prstGeom>
          </p:spPr>
          <p:txBody>
            <a:bodyPr anchor="t" rtlCol="false" tIns="0" lIns="0" bIns="0" rIns="0"/>
            <a:lstStyle/>
            <a:p>
              <a:pPr algn="l">
                <a:lnSpc>
                  <a:spcPts val="6937"/>
                </a:lnSpc>
              </a:pPr>
              <a:r>
                <a:rPr lang="en-US" sz="5562">
                  <a:solidFill>
                    <a:srgbClr val="272D45"/>
                  </a:solidFill>
                  <a:latin typeface="Arimo"/>
                  <a:ea typeface="Arimo"/>
                  <a:cs typeface="Arimo"/>
                  <a:sym typeface="Arimo"/>
                </a:rPr>
                <a:t>Huấn Luyện Mô Hình</a:t>
              </a:r>
            </a:p>
          </p:txBody>
        </p:sp>
      </p:grpSp>
      <p:grpSp>
        <p:nvGrpSpPr>
          <p:cNvPr name="Group 8" id="8"/>
          <p:cNvGrpSpPr/>
          <p:nvPr/>
        </p:nvGrpSpPr>
        <p:grpSpPr>
          <a:xfrm rot="0">
            <a:off x="7496234" y="2492792"/>
            <a:ext cx="9455051" cy="934116"/>
            <a:chOff x="0" y="0"/>
            <a:chExt cx="12606735" cy="1245487"/>
          </a:xfrm>
        </p:grpSpPr>
        <p:sp>
          <p:nvSpPr>
            <p:cNvPr name="Freeform 9" id="9"/>
            <p:cNvSpPr/>
            <p:nvPr/>
          </p:nvSpPr>
          <p:spPr>
            <a:xfrm flipH="false" flipV="false" rot="0">
              <a:off x="6350" y="3568"/>
              <a:ext cx="12594082" cy="1238311"/>
            </a:xfrm>
            <a:custGeom>
              <a:avLst/>
              <a:gdLst/>
              <a:ahLst/>
              <a:cxnLst/>
              <a:rect r="r" b="b" t="t" l="l"/>
              <a:pathLst>
                <a:path h="1238311" w="12594082">
                  <a:moveTo>
                    <a:pt x="0" y="89211"/>
                  </a:moveTo>
                  <a:cubicBezTo>
                    <a:pt x="0" y="39967"/>
                    <a:pt x="71374" y="0"/>
                    <a:pt x="159512" y="0"/>
                  </a:cubicBezTo>
                  <a:lnTo>
                    <a:pt x="12434570" y="0"/>
                  </a:lnTo>
                  <a:cubicBezTo>
                    <a:pt x="12522708" y="0"/>
                    <a:pt x="12594082" y="39967"/>
                    <a:pt x="12594082" y="89211"/>
                  </a:cubicBezTo>
                  <a:lnTo>
                    <a:pt x="12594082" y="1149101"/>
                  </a:lnTo>
                  <a:cubicBezTo>
                    <a:pt x="12594082" y="1198345"/>
                    <a:pt x="12522708" y="1238311"/>
                    <a:pt x="12434570" y="1238311"/>
                  </a:cubicBezTo>
                  <a:lnTo>
                    <a:pt x="159512" y="1238311"/>
                  </a:lnTo>
                  <a:cubicBezTo>
                    <a:pt x="71374" y="1238311"/>
                    <a:pt x="0" y="1198345"/>
                    <a:pt x="0" y="1149101"/>
                  </a:cubicBezTo>
                  <a:close/>
                </a:path>
              </a:pathLst>
            </a:custGeom>
            <a:solidFill>
              <a:srgbClr val="DFECE9"/>
            </a:solidFill>
          </p:spPr>
        </p:sp>
        <p:sp>
          <p:nvSpPr>
            <p:cNvPr name="Freeform 10" id="10"/>
            <p:cNvSpPr/>
            <p:nvPr/>
          </p:nvSpPr>
          <p:spPr>
            <a:xfrm flipH="false" flipV="false" rot="0">
              <a:off x="0" y="0"/>
              <a:ext cx="12606782" cy="1245447"/>
            </a:xfrm>
            <a:custGeom>
              <a:avLst/>
              <a:gdLst/>
              <a:ahLst/>
              <a:cxnLst/>
              <a:rect r="r" b="b" t="t" l="l"/>
              <a:pathLst>
                <a:path h="1245447" w="12606782">
                  <a:moveTo>
                    <a:pt x="0" y="92779"/>
                  </a:moveTo>
                  <a:cubicBezTo>
                    <a:pt x="0" y="41536"/>
                    <a:pt x="74295" y="0"/>
                    <a:pt x="165862" y="0"/>
                  </a:cubicBezTo>
                  <a:lnTo>
                    <a:pt x="12440920" y="0"/>
                  </a:lnTo>
                  <a:lnTo>
                    <a:pt x="12440920" y="3568"/>
                  </a:lnTo>
                  <a:lnTo>
                    <a:pt x="12440920" y="0"/>
                  </a:lnTo>
                  <a:cubicBezTo>
                    <a:pt x="12532487" y="0"/>
                    <a:pt x="12606782" y="41536"/>
                    <a:pt x="12606782" y="92779"/>
                  </a:cubicBezTo>
                  <a:lnTo>
                    <a:pt x="12600432" y="92779"/>
                  </a:lnTo>
                  <a:lnTo>
                    <a:pt x="12606782" y="92779"/>
                  </a:lnTo>
                  <a:lnTo>
                    <a:pt x="12606782" y="1152669"/>
                  </a:lnTo>
                  <a:lnTo>
                    <a:pt x="12600432" y="1152669"/>
                  </a:lnTo>
                  <a:lnTo>
                    <a:pt x="12606782" y="1152669"/>
                  </a:lnTo>
                  <a:cubicBezTo>
                    <a:pt x="12606782" y="1203911"/>
                    <a:pt x="12532487" y="1245447"/>
                    <a:pt x="12440920" y="1245447"/>
                  </a:cubicBezTo>
                  <a:lnTo>
                    <a:pt x="12440920" y="1241879"/>
                  </a:lnTo>
                  <a:lnTo>
                    <a:pt x="12440920" y="1245447"/>
                  </a:lnTo>
                  <a:lnTo>
                    <a:pt x="165862" y="1245447"/>
                  </a:lnTo>
                  <a:lnTo>
                    <a:pt x="165862" y="1241879"/>
                  </a:lnTo>
                  <a:lnTo>
                    <a:pt x="165862" y="1245447"/>
                  </a:lnTo>
                  <a:cubicBezTo>
                    <a:pt x="74295" y="1245447"/>
                    <a:pt x="0" y="1203911"/>
                    <a:pt x="0" y="1152669"/>
                  </a:cubicBezTo>
                  <a:lnTo>
                    <a:pt x="0" y="92779"/>
                  </a:lnTo>
                  <a:lnTo>
                    <a:pt x="6350" y="92779"/>
                  </a:lnTo>
                  <a:lnTo>
                    <a:pt x="0" y="92779"/>
                  </a:lnTo>
                  <a:moveTo>
                    <a:pt x="12700" y="92779"/>
                  </a:moveTo>
                  <a:lnTo>
                    <a:pt x="12700" y="1152669"/>
                  </a:lnTo>
                  <a:lnTo>
                    <a:pt x="6350" y="1152669"/>
                  </a:lnTo>
                  <a:lnTo>
                    <a:pt x="12700" y="1152669"/>
                  </a:lnTo>
                  <a:cubicBezTo>
                    <a:pt x="12700" y="1199986"/>
                    <a:pt x="81280" y="1238310"/>
                    <a:pt x="165862" y="1238310"/>
                  </a:cubicBezTo>
                  <a:lnTo>
                    <a:pt x="12440920" y="1238310"/>
                  </a:lnTo>
                  <a:cubicBezTo>
                    <a:pt x="12525501" y="1238310"/>
                    <a:pt x="12594082" y="1199914"/>
                    <a:pt x="12594082" y="1152669"/>
                  </a:cubicBezTo>
                  <a:lnTo>
                    <a:pt x="12594082" y="92779"/>
                  </a:lnTo>
                  <a:cubicBezTo>
                    <a:pt x="12594082" y="45462"/>
                    <a:pt x="12525501" y="7137"/>
                    <a:pt x="12440920" y="7137"/>
                  </a:cubicBezTo>
                  <a:lnTo>
                    <a:pt x="165862" y="7137"/>
                  </a:lnTo>
                  <a:lnTo>
                    <a:pt x="165862" y="3568"/>
                  </a:lnTo>
                  <a:lnTo>
                    <a:pt x="165862" y="7137"/>
                  </a:lnTo>
                  <a:cubicBezTo>
                    <a:pt x="81280" y="7137"/>
                    <a:pt x="12700" y="45533"/>
                    <a:pt x="12700" y="92779"/>
                  </a:cubicBezTo>
                  <a:close/>
                </a:path>
              </a:pathLst>
            </a:custGeom>
            <a:solidFill>
              <a:srgbClr val="C5D2CF"/>
            </a:solidFill>
          </p:spPr>
        </p:sp>
      </p:grpSp>
      <p:grpSp>
        <p:nvGrpSpPr>
          <p:cNvPr name="Group 11" id="11"/>
          <p:cNvGrpSpPr/>
          <p:nvPr/>
        </p:nvGrpSpPr>
        <p:grpSpPr>
          <a:xfrm rot="0">
            <a:off x="7807036" y="2682730"/>
            <a:ext cx="8250351" cy="554239"/>
            <a:chOff x="0" y="0"/>
            <a:chExt cx="11000468" cy="738985"/>
          </a:xfrm>
        </p:grpSpPr>
        <p:sp>
          <p:nvSpPr>
            <p:cNvPr name="Freeform 12" id="12"/>
            <p:cNvSpPr/>
            <p:nvPr/>
          </p:nvSpPr>
          <p:spPr>
            <a:xfrm flipH="false" flipV="false" rot="0">
              <a:off x="0" y="0"/>
              <a:ext cx="11000468" cy="738985"/>
            </a:xfrm>
            <a:custGeom>
              <a:avLst/>
              <a:gdLst/>
              <a:ahLst/>
              <a:cxnLst/>
              <a:rect r="r" b="b" t="t" l="l"/>
              <a:pathLst>
                <a:path h="738985" w="11000468">
                  <a:moveTo>
                    <a:pt x="0" y="0"/>
                  </a:moveTo>
                  <a:lnTo>
                    <a:pt x="11000468" y="0"/>
                  </a:lnTo>
                  <a:lnTo>
                    <a:pt x="11000468" y="738985"/>
                  </a:lnTo>
                  <a:lnTo>
                    <a:pt x="0" y="738985"/>
                  </a:lnTo>
                  <a:close/>
                </a:path>
              </a:pathLst>
            </a:custGeom>
            <a:solidFill>
              <a:srgbClr val="000000">
                <a:alpha val="0"/>
              </a:srgbClr>
            </a:solidFill>
          </p:spPr>
        </p:sp>
        <p:sp>
          <p:nvSpPr>
            <p:cNvPr name="TextBox 13" id="13"/>
            <p:cNvSpPr txBox="true"/>
            <p:nvPr/>
          </p:nvSpPr>
          <p:spPr>
            <a:xfrm>
              <a:off x="0" y="-38100"/>
              <a:ext cx="11000468" cy="777085"/>
            </a:xfrm>
            <a:prstGeom prst="rect">
              <a:avLst/>
            </a:prstGeom>
          </p:spPr>
          <p:txBody>
            <a:bodyPr anchor="t" rtlCol="false" tIns="0" lIns="0" bIns="0" rIns="0"/>
            <a:lstStyle/>
            <a:p>
              <a:pPr algn="l">
                <a:lnSpc>
                  <a:spcPts val="3437"/>
                </a:lnSpc>
              </a:pPr>
              <a:r>
                <a:rPr lang="en-US" sz="2750">
                  <a:solidFill>
                    <a:srgbClr val="2C3249"/>
                  </a:solidFill>
                  <a:latin typeface="Arimo"/>
                  <a:ea typeface="Arimo"/>
                  <a:cs typeface="Arimo"/>
                  <a:sym typeface="Arimo"/>
                </a:rPr>
                <a:t>Sửa file data.yaml</a:t>
              </a:r>
            </a:p>
          </p:txBody>
        </p:sp>
      </p:grpSp>
      <p:sp>
        <p:nvSpPr>
          <p:cNvPr name="Freeform 14" id="14"/>
          <p:cNvSpPr/>
          <p:nvPr/>
        </p:nvSpPr>
        <p:spPr>
          <a:xfrm flipH="false" flipV="false" rot="0">
            <a:off x="7496234" y="3426907"/>
            <a:ext cx="9949943" cy="3148515"/>
          </a:xfrm>
          <a:custGeom>
            <a:avLst/>
            <a:gdLst/>
            <a:ahLst/>
            <a:cxnLst/>
            <a:rect r="r" b="b" t="t" l="l"/>
            <a:pathLst>
              <a:path h="3148515" w="9949943">
                <a:moveTo>
                  <a:pt x="0" y="0"/>
                </a:moveTo>
                <a:lnTo>
                  <a:pt x="9949943" y="0"/>
                </a:lnTo>
                <a:lnTo>
                  <a:pt x="9949943" y="3148515"/>
                </a:lnTo>
                <a:lnTo>
                  <a:pt x="0" y="3148515"/>
                </a:lnTo>
                <a:lnTo>
                  <a:pt x="0" y="0"/>
                </a:lnTo>
                <a:close/>
              </a:path>
            </a:pathLst>
          </a:custGeom>
          <a:blipFill>
            <a:blip r:embed="rId4"/>
            <a:stretch>
              <a:fillRect l="0" t="0" r="-1362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4" id="4"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5" id="5"/>
          <p:cNvGrpSpPr/>
          <p:nvPr/>
        </p:nvGrpSpPr>
        <p:grpSpPr>
          <a:xfrm rot="0">
            <a:off x="7175371" y="142726"/>
            <a:ext cx="7088237" cy="885974"/>
            <a:chOff x="0" y="0"/>
            <a:chExt cx="9450983" cy="1181298"/>
          </a:xfrm>
        </p:grpSpPr>
        <p:sp>
          <p:nvSpPr>
            <p:cNvPr name="Freeform 6" id="6"/>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7" id="7"/>
            <p:cNvSpPr txBox="true"/>
            <p:nvPr/>
          </p:nvSpPr>
          <p:spPr>
            <a:xfrm>
              <a:off x="0" y="-57150"/>
              <a:ext cx="9450983" cy="1238448"/>
            </a:xfrm>
            <a:prstGeom prst="rect">
              <a:avLst/>
            </a:prstGeom>
          </p:spPr>
          <p:txBody>
            <a:bodyPr anchor="t" rtlCol="false" tIns="0" lIns="0" bIns="0" rIns="0"/>
            <a:lstStyle/>
            <a:p>
              <a:pPr algn="l">
                <a:lnSpc>
                  <a:spcPts val="6937"/>
                </a:lnSpc>
              </a:pPr>
              <a:r>
                <a:rPr lang="en-US" sz="5562">
                  <a:solidFill>
                    <a:srgbClr val="272D45"/>
                  </a:solidFill>
                  <a:latin typeface="Arimo"/>
                  <a:ea typeface="Arimo"/>
                  <a:cs typeface="Arimo"/>
                  <a:sym typeface="Arimo"/>
                </a:rPr>
                <a:t>Huấn Luyện Mô Hình</a:t>
              </a:r>
            </a:p>
          </p:txBody>
        </p:sp>
      </p:grpSp>
      <p:grpSp>
        <p:nvGrpSpPr>
          <p:cNvPr name="Group 8" id="8"/>
          <p:cNvGrpSpPr/>
          <p:nvPr/>
        </p:nvGrpSpPr>
        <p:grpSpPr>
          <a:xfrm rot="0">
            <a:off x="7549513" y="1587049"/>
            <a:ext cx="9455051" cy="934116"/>
            <a:chOff x="0" y="0"/>
            <a:chExt cx="12606735" cy="1245487"/>
          </a:xfrm>
        </p:grpSpPr>
        <p:sp>
          <p:nvSpPr>
            <p:cNvPr name="Freeform 9" id="9"/>
            <p:cNvSpPr/>
            <p:nvPr/>
          </p:nvSpPr>
          <p:spPr>
            <a:xfrm flipH="false" flipV="false" rot="0">
              <a:off x="6350" y="3568"/>
              <a:ext cx="12594082" cy="1238311"/>
            </a:xfrm>
            <a:custGeom>
              <a:avLst/>
              <a:gdLst/>
              <a:ahLst/>
              <a:cxnLst/>
              <a:rect r="r" b="b" t="t" l="l"/>
              <a:pathLst>
                <a:path h="1238311" w="12594082">
                  <a:moveTo>
                    <a:pt x="0" y="89211"/>
                  </a:moveTo>
                  <a:cubicBezTo>
                    <a:pt x="0" y="39967"/>
                    <a:pt x="71374" y="0"/>
                    <a:pt x="159512" y="0"/>
                  </a:cubicBezTo>
                  <a:lnTo>
                    <a:pt x="12434570" y="0"/>
                  </a:lnTo>
                  <a:cubicBezTo>
                    <a:pt x="12522708" y="0"/>
                    <a:pt x="12594082" y="39967"/>
                    <a:pt x="12594082" y="89211"/>
                  </a:cubicBezTo>
                  <a:lnTo>
                    <a:pt x="12594082" y="1149101"/>
                  </a:lnTo>
                  <a:cubicBezTo>
                    <a:pt x="12594082" y="1198345"/>
                    <a:pt x="12522708" y="1238311"/>
                    <a:pt x="12434570" y="1238311"/>
                  </a:cubicBezTo>
                  <a:lnTo>
                    <a:pt x="159512" y="1238311"/>
                  </a:lnTo>
                  <a:cubicBezTo>
                    <a:pt x="71374" y="1238311"/>
                    <a:pt x="0" y="1198345"/>
                    <a:pt x="0" y="1149101"/>
                  </a:cubicBezTo>
                  <a:close/>
                </a:path>
              </a:pathLst>
            </a:custGeom>
            <a:solidFill>
              <a:srgbClr val="DFECE9"/>
            </a:solidFill>
          </p:spPr>
        </p:sp>
        <p:sp>
          <p:nvSpPr>
            <p:cNvPr name="Freeform 10" id="10"/>
            <p:cNvSpPr/>
            <p:nvPr/>
          </p:nvSpPr>
          <p:spPr>
            <a:xfrm flipH="false" flipV="false" rot="0">
              <a:off x="0" y="0"/>
              <a:ext cx="12606782" cy="1245447"/>
            </a:xfrm>
            <a:custGeom>
              <a:avLst/>
              <a:gdLst/>
              <a:ahLst/>
              <a:cxnLst/>
              <a:rect r="r" b="b" t="t" l="l"/>
              <a:pathLst>
                <a:path h="1245447" w="12606782">
                  <a:moveTo>
                    <a:pt x="0" y="92779"/>
                  </a:moveTo>
                  <a:cubicBezTo>
                    <a:pt x="0" y="41536"/>
                    <a:pt x="74295" y="0"/>
                    <a:pt x="165862" y="0"/>
                  </a:cubicBezTo>
                  <a:lnTo>
                    <a:pt x="12440920" y="0"/>
                  </a:lnTo>
                  <a:lnTo>
                    <a:pt x="12440920" y="3568"/>
                  </a:lnTo>
                  <a:lnTo>
                    <a:pt x="12440920" y="0"/>
                  </a:lnTo>
                  <a:cubicBezTo>
                    <a:pt x="12532487" y="0"/>
                    <a:pt x="12606782" y="41536"/>
                    <a:pt x="12606782" y="92779"/>
                  </a:cubicBezTo>
                  <a:lnTo>
                    <a:pt x="12600432" y="92779"/>
                  </a:lnTo>
                  <a:lnTo>
                    <a:pt x="12606782" y="92779"/>
                  </a:lnTo>
                  <a:lnTo>
                    <a:pt x="12606782" y="1152669"/>
                  </a:lnTo>
                  <a:lnTo>
                    <a:pt x="12600432" y="1152669"/>
                  </a:lnTo>
                  <a:lnTo>
                    <a:pt x="12606782" y="1152669"/>
                  </a:lnTo>
                  <a:cubicBezTo>
                    <a:pt x="12606782" y="1203911"/>
                    <a:pt x="12532487" y="1245447"/>
                    <a:pt x="12440920" y="1245447"/>
                  </a:cubicBezTo>
                  <a:lnTo>
                    <a:pt x="12440920" y="1241879"/>
                  </a:lnTo>
                  <a:lnTo>
                    <a:pt x="12440920" y="1245447"/>
                  </a:lnTo>
                  <a:lnTo>
                    <a:pt x="165862" y="1245447"/>
                  </a:lnTo>
                  <a:lnTo>
                    <a:pt x="165862" y="1241879"/>
                  </a:lnTo>
                  <a:lnTo>
                    <a:pt x="165862" y="1245447"/>
                  </a:lnTo>
                  <a:cubicBezTo>
                    <a:pt x="74295" y="1245447"/>
                    <a:pt x="0" y="1203911"/>
                    <a:pt x="0" y="1152669"/>
                  </a:cubicBezTo>
                  <a:lnTo>
                    <a:pt x="0" y="92779"/>
                  </a:lnTo>
                  <a:lnTo>
                    <a:pt x="6350" y="92779"/>
                  </a:lnTo>
                  <a:lnTo>
                    <a:pt x="0" y="92779"/>
                  </a:lnTo>
                  <a:moveTo>
                    <a:pt x="12700" y="92779"/>
                  </a:moveTo>
                  <a:lnTo>
                    <a:pt x="12700" y="1152669"/>
                  </a:lnTo>
                  <a:lnTo>
                    <a:pt x="6350" y="1152669"/>
                  </a:lnTo>
                  <a:lnTo>
                    <a:pt x="12700" y="1152669"/>
                  </a:lnTo>
                  <a:cubicBezTo>
                    <a:pt x="12700" y="1199986"/>
                    <a:pt x="81280" y="1238310"/>
                    <a:pt x="165862" y="1238310"/>
                  </a:cubicBezTo>
                  <a:lnTo>
                    <a:pt x="12440920" y="1238310"/>
                  </a:lnTo>
                  <a:cubicBezTo>
                    <a:pt x="12525501" y="1238310"/>
                    <a:pt x="12594082" y="1199914"/>
                    <a:pt x="12594082" y="1152669"/>
                  </a:cubicBezTo>
                  <a:lnTo>
                    <a:pt x="12594082" y="92779"/>
                  </a:lnTo>
                  <a:cubicBezTo>
                    <a:pt x="12594082" y="45462"/>
                    <a:pt x="12525501" y="7137"/>
                    <a:pt x="12440920" y="7137"/>
                  </a:cubicBezTo>
                  <a:lnTo>
                    <a:pt x="165862" y="7137"/>
                  </a:lnTo>
                  <a:lnTo>
                    <a:pt x="165862" y="3568"/>
                  </a:lnTo>
                  <a:lnTo>
                    <a:pt x="165862" y="7137"/>
                  </a:lnTo>
                  <a:cubicBezTo>
                    <a:pt x="81280" y="7137"/>
                    <a:pt x="12700" y="45533"/>
                    <a:pt x="12700" y="92779"/>
                  </a:cubicBezTo>
                  <a:close/>
                </a:path>
              </a:pathLst>
            </a:custGeom>
            <a:solidFill>
              <a:srgbClr val="C5D2CF"/>
            </a:solidFill>
          </p:spPr>
        </p:sp>
      </p:grpSp>
      <p:grpSp>
        <p:nvGrpSpPr>
          <p:cNvPr name="Group 11" id="11"/>
          <p:cNvGrpSpPr/>
          <p:nvPr/>
        </p:nvGrpSpPr>
        <p:grpSpPr>
          <a:xfrm rot="0">
            <a:off x="7860315" y="1776988"/>
            <a:ext cx="8250351" cy="554239"/>
            <a:chOff x="0" y="0"/>
            <a:chExt cx="11000468" cy="738985"/>
          </a:xfrm>
        </p:grpSpPr>
        <p:sp>
          <p:nvSpPr>
            <p:cNvPr name="Freeform 12" id="12"/>
            <p:cNvSpPr/>
            <p:nvPr/>
          </p:nvSpPr>
          <p:spPr>
            <a:xfrm flipH="false" flipV="false" rot="0">
              <a:off x="0" y="0"/>
              <a:ext cx="11000468" cy="738985"/>
            </a:xfrm>
            <a:custGeom>
              <a:avLst/>
              <a:gdLst/>
              <a:ahLst/>
              <a:cxnLst/>
              <a:rect r="r" b="b" t="t" l="l"/>
              <a:pathLst>
                <a:path h="738985" w="11000468">
                  <a:moveTo>
                    <a:pt x="0" y="0"/>
                  </a:moveTo>
                  <a:lnTo>
                    <a:pt x="11000468" y="0"/>
                  </a:lnTo>
                  <a:lnTo>
                    <a:pt x="11000468" y="738985"/>
                  </a:lnTo>
                  <a:lnTo>
                    <a:pt x="0" y="738985"/>
                  </a:lnTo>
                  <a:close/>
                </a:path>
              </a:pathLst>
            </a:custGeom>
            <a:solidFill>
              <a:srgbClr val="000000">
                <a:alpha val="0"/>
              </a:srgbClr>
            </a:solidFill>
          </p:spPr>
        </p:sp>
        <p:sp>
          <p:nvSpPr>
            <p:cNvPr name="TextBox 13" id="13"/>
            <p:cNvSpPr txBox="true"/>
            <p:nvPr/>
          </p:nvSpPr>
          <p:spPr>
            <a:xfrm>
              <a:off x="0" y="-38100"/>
              <a:ext cx="11000468" cy="777085"/>
            </a:xfrm>
            <a:prstGeom prst="rect">
              <a:avLst/>
            </a:prstGeom>
          </p:spPr>
          <p:txBody>
            <a:bodyPr anchor="t" rtlCol="false" tIns="0" lIns="0" bIns="0" rIns="0"/>
            <a:lstStyle/>
            <a:p>
              <a:pPr algn="l">
                <a:lnSpc>
                  <a:spcPts val="3437"/>
                </a:lnSpc>
              </a:pPr>
              <a:r>
                <a:rPr lang="en-US" sz="2750">
                  <a:solidFill>
                    <a:srgbClr val="2C3249"/>
                  </a:solidFill>
                  <a:latin typeface="Arimo"/>
                  <a:ea typeface="Arimo"/>
                  <a:cs typeface="Arimo"/>
                  <a:sym typeface="Arimo"/>
                </a:rPr>
                <a:t>Khởi chạy file train.py</a:t>
              </a:r>
            </a:p>
          </p:txBody>
        </p:sp>
      </p:grpSp>
      <p:sp>
        <p:nvSpPr>
          <p:cNvPr name="Freeform 14" id="14"/>
          <p:cNvSpPr/>
          <p:nvPr/>
        </p:nvSpPr>
        <p:spPr>
          <a:xfrm flipH="false" flipV="false" rot="0">
            <a:off x="7175371" y="3083140"/>
            <a:ext cx="5568734" cy="4230691"/>
          </a:xfrm>
          <a:custGeom>
            <a:avLst/>
            <a:gdLst/>
            <a:ahLst/>
            <a:cxnLst/>
            <a:rect r="r" b="b" t="t" l="l"/>
            <a:pathLst>
              <a:path h="4230691" w="5568734">
                <a:moveTo>
                  <a:pt x="0" y="0"/>
                </a:moveTo>
                <a:lnTo>
                  <a:pt x="5568734" y="0"/>
                </a:lnTo>
                <a:lnTo>
                  <a:pt x="5568734" y="4230691"/>
                </a:lnTo>
                <a:lnTo>
                  <a:pt x="0" y="4230691"/>
                </a:lnTo>
                <a:lnTo>
                  <a:pt x="0" y="0"/>
                </a:lnTo>
                <a:close/>
              </a:path>
            </a:pathLst>
          </a:custGeom>
          <a:blipFill>
            <a:blip r:embed="rId4"/>
            <a:stretch>
              <a:fillRect l="0" t="0" r="0" b="0"/>
            </a:stretch>
          </a:blipFill>
        </p:spPr>
      </p:sp>
      <p:sp>
        <p:nvSpPr>
          <p:cNvPr name="Freeform 15" id="15"/>
          <p:cNvSpPr/>
          <p:nvPr/>
        </p:nvSpPr>
        <p:spPr>
          <a:xfrm flipH="false" flipV="false" rot="0">
            <a:off x="12861747" y="4653984"/>
            <a:ext cx="5319695" cy="5319695"/>
          </a:xfrm>
          <a:custGeom>
            <a:avLst/>
            <a:gdLst/>
            <a:ahLst/>
            <a:cxnLst/>
            <a:rect r="r" b="b" t="t" l="l"/>
            <a:pathLst>
              <a:path h="5319695" w="5319695">
                <a:moveTo>
                  <a:pt x="0" y="0"/>
                </a:moveTo>
                <a:lnTo>
                  <a:pt x="5319695" y="0"/>
                </a:lnTo>
                <a:lnTo>
                  <a:pt x="5319695" y="5319695"/>
                </a:lnTo>
                <a:lnTo>
                  <a:pt x="0" y="5319695"/>
                </a:lnTo>
                <a:lnTo>
                  <a:pt x="0" y="0"/>
                </a:lnTo>
                <a:close/>
              </a:path>
            </a:pathLst>
          </a:custGeom>
          <a:blipFill>
            <a:blip r:embed="rId5"/>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4" id="4"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5" id="5"/>
          <p:cNvGrpSpPr/>
          <p:nvPr/>
        </p:nvGrpSpPr>
        <p:grpSpPr>
          <a:xfrm rot="0">
            <a:off x="7175371" y="142726"/>
            <a:ext cx="8935295" cy="1132367"/>
            <a:chOff x="0" y="0"/>
            <a:chExt cx="11913727" cy="1509823"/>
          </a:xfrm>
        </p:grpSpPr>
        <p:sp>
          <p:nvSpPr>
            <p:cNvPr name="Freeform 6" id="6"/>
            <p:cNvSpPr/>
            <p:nvPr/>
          </p:nvSpPr>
          <p:spPr>
            <a:xfrm flipH="false" flipV="false" rot="0">
              <a:off x="0" y="0"/>
              <a:ext cx="11913727" cy="1509823"/>
            </a:xfrm>
            <a:custGeom>
              <a:avLst/>
              <a:gdLst/>
              <a:ahLst/>
              <a:cxnLst/>
              <a:rect r="r" b="b" t="t" l="l"/>
              <a:pathLst>
                <a:path h="1509823" w="11913727">
                  <a:moveTo>
                    <a:pt x="0" y="0"/>
                  </a:moveTo>
                  <a:lnTo>
                    <a:pt x="11913727" y="0"/>
                  </a:lnTo>
                  <a:lnTo>
                    <a:pt x="11913727" y="1509823"/>
                  </a:lnTo>
                  <a:lnTo>
                    <a:pt x="0" y="1509823"/>
                  </a:lnTo>
                  <a:close/>
                </a:path>
              </a:pathLst>
            </a:custGeom>
            <a:solidFill>
              <a:srgbClr val="000000">
                <a:alpha val="0"/>
              </a:srgbClr>
            </a:solidFill>
          </p:spPr>
        </p:sp>
        <p:sp>
          <p:nvSpPr>
            <p:cNvPr name="TextBox 7" id="7"/>
            <p:cNvSpPr txBox="true"/>
            <p:nvPr/>
          </p:nvSpPr>
          <p:spPr>
            <a:xfrm>
              <a:off x="0" y="-57150"/>
              <a:ext cx="11913727" cy="1566973"/>
            </a:xfrm>
            <a:prstGeom prst="rect">
              <a:avLst/>
            </a:prstGeom>
          </p:spPr>
          <p:txBody>
            <a:bodyPr anchor="t" rtlCol="false" tIns="0" lIns="0" bIns="0" rIns="0"/>
            <a:lstStyle/>
            <a:p>
              <a:pPr algn="l">
                <a:lnSpc>
                  <a:spcPts val="6937"/>
                </a:lnSpc>
              </a:pPr>
              <a:r>
                <a:rPr lang="en-US" sz="5562">
                  <a:solidFill>
                    <a:srgbClr val="272D45"/>
                  </a:solidFill>
                  <a:latin typeface="Arimo"/>
                  <a:ea typeface="Arimo"/>
                  <a:cs typeface="Arimo"/>
                  <a:sym typeface="Arimo"/>
                </a:rPr>
                <a:t>Khởi chạy chương trình</a:t>
              </a:r>
            </a:p>
          </p:txBody>
        </p:sp>
      </p:grpSp>
      <p:grpSp>
        <p:nvGrpSpPr>
          <p:cNvPr name="Group 8" id="8"/>
          <p:cNvGrpSpPr/>
          <p:nvPr/>
        </p:nvGrpSpPr>
        <p:grpSpPr>
          <a:xfrm rot="0">
            <a:off x="7549513" y="1492833"/>
            <a:ext cx="9709787" cy="982864"/>
            <a:chOff x="0" y="0"/>
            <a:chExt cx="12606735" cy="1276105"/>
          </a:xfrm>
        </p:grpSpPr>
        <p:sp>
          <p:nvSpPr>
            <p:cNvPr name="Freeform 9" id="9"/>
            <p:cNvSpPr/>
            <p:nvPr/>
          </p:nvSpPr>
          <p:spPr>
            <a:xfrm flipH="false" flipV="false" rot="0">
              <a:off x="6350" y="3656"/>
              <a:ext cx="12594082" cy="1268751"/>
            </a:xfrm>
            <a:custGeom>
              <a:avLst/>
              <a:gdLst/>
              <a:ahLst/>
              <a:cxnLst/>
              <a:rect r="r" b="b" t="t" l="l"/>
              <a:pathLst>
                <a:path h="1268751" w="12594082">
                  <a:moveTo>
                    <a:pt x="0" y="91403"/>
                  </a:moveTo>
                  <a:cubicBezTo>
                    <a:pt x="0" y="40949"/>
                    <a:pt x="71374" y="0"/>
                    <a:pt x="159512" y="0"/>
                  </a:cubicBezTo>
                  <a:lnTo>
                    <a:pt x="12434570" y="0"/>
                  </a:lnTo>
                  <a:cubicBezTo>
                    <a:pt x="12522708" y="0"/>
                    <a:pt x="12594082" y="40949"/>
                    <a:pt x="12594082" y="91403"/>
                  </a:cubicBezTo>
                  <a:lnTo>
                    <a:pt x="12594082" y="1177348"/>
                  </a:lnTo>
                  <a:cubicBezTo>
                    <a:pt x="12594082" y="1227803"/>
                    <a:pt x="12522708" y="1268752"/>
                    <a:pt x="12434570" y="1268752"/>
                  </a:cubicBezTo>
                  <a:lnTo>
                    <a:pt x="159512" y="1268752"/>
                  </a:lnTo>
                  <a:cubicBezTo>
                    <a:pt x="71374" y="1268752"/>
                    <a:pt x="0" y="1227803"/>
                    <a:pt x="0" y="1177348"/>
                  </a:cubicBezTo>
                  <a:close/>
                </a:path>
              </a:pathLst>
            </a:custGeom>
            <a:solidFill>
              <a:srgbClr val="DFECE9"/>
            </a:solidFill>
          </p:spPr>
        </p:sp>
        <p:sp>
          <p:nvSpPr>
            <p:cNvPr name="Freeform 10" id="10"/>
            <p:cNvSpPr/>
            <p:nvPr/>
          </p:nvSpPr>
          <p:spPr>
            <a:xfrm flipH="false" flipV="false" rot="0">
              <a:off x="0" y="0"/>
              <a:ext cx="12606782" cy="1276064"/>
            </a:xfrm>
            <a:custGeom>
              <a:avLst/>
              <a:gdLst/>
              <a:ahLst/>
              <a:cxnLst/>
              <a:rect r="r" b="b" t="t" l="l"/>
              <a:pathLst>
                <a:path h="1276064" w="12606782">
                  <a:moveTo>
                    <a:pt x="0" y="95059"/>
                  </a:moveTo>
                  <a:cubicBezTo>
                    <a:pt x="0" y="42557"/>
                    <a:pt x="74295" y="0"/>
                    <a:pt x="165862" y="0"/>
                  </a:cubicBezTo>
                  <a:lnTo>
                    <a:pt x="12440920" y="0"/>
                  </a:lnTo>
                  <a:lnTo>
                    <a:pt x="12440920" y="3656"/>
                  </a:lnTo>
                  <a:lnTo>
                    <a:pt x="12440920" y="0"/>
                  </a:lnTo>
                  <a:cubicBezTo>
                    <a:pt x="12532487" y="0"/>
                    <a:pt x="12606782" y="42557"/>
                    <a:pt x="12606782" y="95059"/>
                  </a:cubicBezTo>
                  <a:lnTo>
                    <a:pt x="12600432" y="95059"/>
                  </a:lnTo>
                  <a:lnTo>
                    <a:pt x="12606782" y="95059"/>
                  </a:lnTo>
                  <a:lnTo>
                    <a:pt x="12606782" y="1181004"/>
                  </a:lnTo>
                  <a:lnTo>
                    <a:pt x="12600432" y="1181004"/>
                  </a:lnTo>
                  <a:lnTo>
                    <a:pt x="12606782" y="1181004"/>
                  </a:lnTo>
                  <a:cubicBezTo>
                    <a:pt x="12606782" y="1233506"/>
                    <a:pt x="12532487" y="1276064"/>
                    <a:pt x="12440920" y="1276064"/>
                  </a:cubicBezTo>
                  <a:lnTo>
                    <a:pt x="12440920" y="1272408"/>
                  </a:lnTo>
                  <a:lnTo>
                    <a:pt x="12440920" y="1276064"/>
                  </a:lnTo>
                  <a:lnTo>
                    <a:pt x="165862" y="1276064"/>
                  </a:lnTo>
                  <a:lnTo>
                    <a:pt x="165862" y="1272408"/>
                  </a:lnTo>
                  <a:lnTo>
                    <a:pt x="165862" y="1276064"/>
                  </a:lnTo>
                  <a:cubicBezTo>
                    <a:pt x="74295" y="1276064"/>
                    <a:pt x="0" y="1233506"/>
                    <a:pt x="0" y="1181004"/>
                  </a:cubicBezTo>
                  <a:lnTo>
                    <a:pt x="0" y="95059"/>
                  </a:lnTo>
                  <a:lnTo>
                    <a:pt x="6350" y="95059"/>
                  </a:lnTo>
                  <a:lnTo>
                    <a:pt x="0" y="95059"/>
                  </a:lnTo>
                  <a:moveTo>
                    <a:pt x="12700" y="95059"/>
                  </a:moveTo>
                  <a:lnTo>
                    <a:pt x="12700" y="1181004"/>
                  </a:lnTo>
                  <a:lnTo>
                    <a:pt x="6350" y="1181004"/>
                  </a:lnTo>
                  <a:lnTo>
                    <a:pt x="12700" y="1181004"/>
                  </a:lnTo>
                  <a:cubicBezTo>
                    <a:pt x="12700" y="1229485"/>
                    <a:pt x="81280" y="1268751"/>
                    <a:pt x="165862" y="1268751"/>
                  </a:cubicBezTo>
                  <a:lnTo>
                    <a:pt x="12440920" y="1268751"/>
                  </a:lnTo>
                  <a:cubicBezTo>
                    <a:pt x="12525501" y="1268751"/>
                    <a:pt x="12594082" y="1229411"/>
                    <a:pt x="12594082" y="1181004"/>
                  </a:cubicBezTo>
                  <a:lnTo>
                    <a:pt x="12594082" y="95059"/>
                  </a:lnTo>
                  <a:cubicBezTo>
                    <a:pt x="12594082" y="46579"/>
                    <a:pt x="12525501" y="7312"/>
                    <a:pt x="12440920" y="7312"/>
                  </a:cubicBezTo>
                  <a:lnTo>
                    <a:pt x="165862" y="7312"/>
                  </a:lnTo>
                  <a:lnTo>
                    <a:pt x="165862" y="3656"/>
                  </a:lnTo>
                  <a:lnTo>
                    <a:pt x="165862" y="7312"/>
                  </a:lnTo>
                  <a:cubicBezTo>
                    <a:pt x="81280" y="7312"/>
                    <a:pt x="12700" y="46652"/>
                    <a:pt x="12700" y="95059"/>
                  </a:cubicBezTo>
                  <a:close/>
                </a:path>
              </a:pathLst>
            </a:custGeom>
            <a:solidFill>
              <a:srgbClr val="C5D2CF"/>
            </a:solidFill>
          </p:spPr>
        </p:sp>
      </p:grpSp>
      <p:grpSp>
        <p:nvGrpSpPr>
          <p:cNvPr name="Group 11" id="11"/>
          <p:cNvGrpSpPr/>
          <p:nvPr/>
        </p:nvGrpSpPr>
        <p:grpSpPr>
          <a:xfrm rot="0">
            <a:off x="7860315" y="1492833"/>
            <a:ext cx="8250351" cy="982864"/>
            <a:chOff x="0" y="0"/>
            <a:chExt cx="11000468" cy="1310485"/>
          </a:xfrm>
        </p:grpSpPr>
        <p:sp>
          <p:nvSpPr>
            <p:cNvPr name="Freeform 12" id="12"/>
            <p:cNvSpPr/>
            <p:nvPr/>
          </p:nvSpPr>
          <p:spPr>
            <a:xfrm flipH="false" flipV="false" rot="0">
              <a:off x="0" y="0"/>
              <a:ext cx="11000468" cy="1310485"/>
            </a:xfrm>
            <a:custGeom>
              <a:avLst/>
              <a:gdLst/>
              <a:ahLst/>
              <a:cxnLst/>
              <a:rect r="r" b="b" t="t" l="l"/>
              <a:pathLst>
                <a:path h="1310485" w="11000468">
                  <a:moveTo>
                    <a:pt x="0" y="0"/>
                  </a:moveTo>
                  <a:lnTo>
                    <a:pt x="11000468" y="0"/>
                  </a:lnTo>
                  <a:lnTo>
                    <a:pt x="11000468" y="1310485"/>
                  </a:lnTo>
                  <a:lnTo>
                    <a:pt x="0" y="1310485"/>
                  </a:lnTo>
                  <a:close/>
                </a:path>
              </a:pathLst>
            </a:custGeom>
            <a:solidFill>
              <a:srgbClr val="000000">
                <a:alpha val="0"/>
              </a:srgbClr>
            </a:solidFill>
          </p:spPr>
        </p:sp>
        <p:sp>
          <p:nvSpPr>
            <p:cNvPr name="TextBox 13" id="13"/>
            <p:cNvSpPr txBox="true"/>
            <p:nvPr/>
          </p:nvSpPr>
          <p:spPr>
            <a:xfrm>
              <a:off x="0" y="-38100"/>
              <a:ext cx="11000468" cy="1348585"/>
            </a:xfrm>
            <a:prstGeom prst="rect">
              <a:avLst/>
            </a:prstGeom>
          </p:spPr>
          <p:txBody>
            <a:bodyPr anchor="t" rtlCol="false" tIns="0" lIns="0" bIns="0" rIns="0"/>
            <a:lstStyle/>
            <a:p>
              <a:pPr algn="l">
                <a:lnSpc>
                  <a:spcPts val="3437"/>
                </a:lnSpc>
              </a:pPr>
              <a:r>
                <a:rPr lang="en-US" sz="2750">
                  <a:solidFill>
                    <a:srgbClr val="2C3249"/>
                  </a:solidFill>
                  <a:latin typeface="Arimo"/>
                  <a:ea typeface="Arimo"/>
                  <a:cs typeface="Arimo"/>
                  <a:sym typeface="Arimo"/>
                </a:rPr>
                <a:t>Sau khi đã huấn luyện hoàn thành chương trình, chỉnh sửa file main.py</a:t>
              </a:r>
            </a:p>
          </p:txBody>
        </p:sp>
      </p:grpSp>
      <p:sp>
        <p:nvSpPr>
          <p:cNvPr name="Freeform 14" id="14"/>
          <p:cNvSpPr/>
          <p:nvPr/>
        </p:nvSpPr>
        <p:spPr>
          <a:xfrm flipH="false" flipV="false" rot="0">
            <a:off x="7425313" y="3095598"/>
            <a:ext cx="9958187" cy="6162702"/>
          </a:xfrm>
          <a:custGeom>
            <a:avLst/>
            <a:gdLst/>
            <a:ahLst/>
            <a:cxnLst/>
            <a:rect r="r" b="b" t="t" l="l"/>
            <a:pathLst>
              <a:path h="6162702" w="9958187">
                <a:moveTo>
                  <a:pt x="0" y="0"/>
                </a:moveTo>
                <a:lnTo>
                  <a:pt x="9958187" y="0"/>
                </a:lnTo>
                <a:lnTo>
                  <a:pt x="9958187" y="6162702"/>
                </a:lnTo>
                <a:lnTo>
                  <a:pt x="0" y="6162702"/>
                </a:lnTo>
                <a:lnTo>
                  <a:pt x="0" y="0"/>
                </a:lnTo>
                <a:close/>
              </a:path>
            </a:pathLst>
          </a:custGeom>
          <a:blipFill>
            <a:blip r:embed="rId4"/>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59837"/>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4" id="4"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5" id="5"/>
          <p:cNvGrpSpPr/>
          <p:nvPr/>
        </p:nvGrpSpPr>
        <p:grpSpPr>
          <a:xfrm rot="0">
            <a:off x="7175371" y="142726"/>
            <a:ext cx="8935295" cy="1132367"/>
            <a:chOff x="0" y="0"/>
            <a:chExt cx="11913727" cy="1509823"/>
          </a:xfrm>
        </p:grpSpPr>
        <p:sp>
          <p:nvSpPr>
            <p:cNvPr name="Freeform 6" id="6"/>
            <p:cNvSpPr/>
            <p:nvPr/>
          </p:nvSpPr>
          <p:spPr>
            <a:xfrm flipH="false" flipV="false" rot="0">
              <a:off x="0" y="0"/>
              <a:ext cx="11913727" cy="1509823"/>
            </a:xfrm>
            <a:custGeom>
              <a:avLst/>
              <a:gdLst/>
              <a:ahLst/>
              <a:cxnLst/>
              <a:rect r="r" b="b" t="t" l="l"/>
              <a:pathLst>
                <a:path h="1509823" w="11913727">
                  <a:moveTo>
                    <a:pt x="0" y="0"/>
                  </a:moveTo>
                  <a:lnTo>
                    <a:pt x="11913727" y="0"/>
                  </a:lnTo>
                  <a:lnTo>
                    <a:pt x="11913727" y="1509823"/>
                  </a:lnTo>
                  <a:lnTo>
                    <a:pt x="0" y="1509823"/>
                  </a:lnTo>
                  <a:close/>
                </a:path>
              </a:pathLst>
            </a:custGeom>
            <a:solidFill>
              <a:srgbClr val="000000">
                <a:alpha val="0"/>
              </a:srgbClr>
            </a:solidFill>
          </p:spPr>
        </p:sp>
        <p:sp>
          <p:nvSpPr>
            <p:cNvPr name="TextBox 7" id="7"/>
            <p:cNvSpPr txBox="true"/>
            <p:nvPr/>
          </p:nvSpPr>
          <p:spPr>
            <a:xfrm>
              <a:off x="0" y="-57150"/>
              <a:ext cx="11913727" cy="1566973"/>
            </a:xfrm>
            <a:prstGeom prst="rect">
              <a:avLst/>
            </a:prstGeom>
          </p:spPr>
          <p:txBody>
            <a:bodyPr anchor="t" rtlCol="false" tIns="0" lIns="0" bIns="0" rIns="0"/>
            <a:lstStyle/>
            <a:p>
              <a:pPr algn="l">
                <a:lnSpc>
                  <a:spcPts val="6937"/>
                </a:lnSpc>
              </a:pPr>
              <a:r>
                <a:rPr lang="en-US" sz="5562">
                  <a:solidFill>
                    <a:srgbClr val="272D45"/>
                  </a:solidFill>
                  <a:latin typeface="Arimo"/>
                  <a:ea typeface="Arimo"/>
                  <a:cs typeface="Arimo"/>
                  <a:sym typeface="Arimo"/>
                </a:rPr>
                <a:t>Khởi chạy chương trình</a:t>
              </a:r>
            </a:p>
          </p:txBody>
        </p:sp>
      </p:grpSp>
      <p:grpSp>
        <p:nvGrpSpPr>
          <p:cNvPr name="Group 8" id="8"/>
          <p:cNvGrpSpPr/>
          <p:nvPr/>
        </p:nvGrpSpPr>
        <p:grpSpPr>
          <a:xfrm rot="0">
            <a:off x="7549513" y="1492833"/>
            <a:ext cx="9709787" cy="982864"/>
            <a:chOff x="0" y="0"/>
            <a:chExt cx="12606735" cy="1276105"/>
          </a:xfrm>
        </p:grpSpPr>
        <p:sp>
          <p:nvSpPr>
            <p:cNvPr name="Freeform 9" id="9"/>
            <p:cNvSpPr/>
            <p:nvPr/>
          </p:nvSpPr>
          <p:spPr>
            <a:xfrm flipH="false" flipV="false" rot="0">
              <a:off x="6350" y="3656"/>
              <a:ext cx="12594082" cy="1268751"/>
            </a:xfrm>
            <a:custGeom>
              <a:avLst/>
              <a:gdLst/>
              <a:ahLst/>
              <a:cxnLst/>
              <a:rect r="r" b="b" t="t" l="l"/>
              <a:pathLst>
                <a:path h="1268751" w="12594082">
                  <a:moveTo>
                    <a:pt x="0" y="91403"/>
                  </a:moveTo>
                  <a:cubicBezTo>
                    <a:pt x="0" y="40949"/>
                    <a:pt x="71374" y="0"/>
                    <a:pt x="159512" y="0"/>
                  </a:cubicBezTo>
                  <a:lnTo>
                    <a:pt x="12434570" y="0"/>
                  </a:lnTo>
                  <a:cubicBezTo>
                    <a:pt x="12522708" y="0"/>
                    <a:pt x="12594082" y="40949"/>
                    <a:pt x="12594082" y="91403"/>
                  </a:cubicBezTo>
                  <a:lnTo>
                    <a:pt x="12594082" y="1177348"/>
                  </a:lnTo>
                  <a:cubicBezTo>
                    <a:pt x="12594082" y="1227803"/>
                    <a:pt x="12522708" y="1268752"/>
                    <a:pt x="12434570" y="1268752"/>
                  </a:cubicBezTo>
                  <a:lnTo>
                    <a:pt x="159512" y="1268752"/>
                  </a:lnTo>
                  <a:cubicBezTo>
                    <a:pt x="71374" y="1268752"/>
                    <a:pt x="0" y="1227803"/>
                    <a:pt x="0" y="1177348"/>
                  </a:cubicBezTo>
                  <a:close/>
                </a:path>
              </a:pathLst>
            </a:custGeom>
            <a:solidFill>
              <a:srgbClr val="DFECE9"/>
            </a:solidFill>
          </p:spPr>
        </p:sp>
        <p:sp>
          <p:nvSpPr>
            <p:cNvPr name="Freeform 10" id="10"/>
            <p:cNvSpPr/>
            <p:nvPr/>
          </p:nvSpPr>
          <p:spPr>
            <a:xfrm flipH="false" flipV="false" rot="0">
              <a:off x="0" y="0"/>
              <a:ext cx="12606782" cy="1276064"/>
            </a:xfrm>
            <a:custGeom>
              <a:avLst/>
              <a:gdLst/>
              <a:ahLst/>
              <a:cxnLst/>
              <a:rect r="r" b="b" t="t" l="l"/>
              <a:pathLst>
                <a:path h="1276064" w="12606782">
                  <a:moveTo>
                    <a:pt x="0" y="95059"/>
                  </a:moveTo>
                  <a:cubicBezTo>
                    <a:pt x="0" y="42557"/>
                    <a:pt x="74295" y="0"/>
                    <a:pt x="165862" y="0"/>
                  </a:cubicBezTo>
                  <a:lnTo>
                    <a:pt x="12440920" y="0"/>
                  </a:lnTo>
                  <a:lnTo>
                    <a:pt x="12440920" y="3656"/>
                  </a:lnTo>
                  <a:lnTo>
                    <a:pt x="12440920" y="0"/>
                  </a:lnTo>
                  <a:cubicBezTo>
                    <a:pt x="12532487" y="0"/>
                    <a:pt x="12606782" y="42557"/>
                    <a:pt x="12606782" y="95059"/>
                  </a:cubicBezTo>
                  <a:lnTo>
                    <a:pt x="12600432" y="95059"/>
                  </a:lnTo>
                  <a:lnTo>
                    <a:pt x="12606782" y="95059"/>
                  </a:lnTo>
                  <a:lnTo>
                    <a:pt x="12606782" y="1181004"/>
                  </a:lnTo>
                  <a:lnTo>
                    <a:pt x="12600432" y="1181004"/>
                  </a:lnTo>
                  <a:lnTo>
                    <a:pt x="12606782" y="1181004"/>
                  </a:lnTo>
                  <a:cubicBezTo>
                    <a:pt x="12606782" y="1233506"/>
                    <a:pt x="12532487" y="1276064"/>
                    <a:pt x="12440920" y="1276064"/>
                  </a:cubicBezTo>
                  <a:lnTo>
                    <a:pt x="12440920" y="1272408"/>
                  </a:lnTo>
                  <a:lnTo>
                    <a:pt x="12440920" y="1276064"/>
                  </a:lnTo>
                  <a:lnTo>
                    <a:pt x="165862" y="1276064"/>
                  </a:lnTo>
                  <a:lnTo>
                    <a:pt x="165862" y="1272408"/>
                  </a:lnTo>
                  <a:lnTo>
                    <a:pt x="165862" y="1276064"/>
                  </a:lnTo>
                  <a:cubicBezTo>
                    <a:pt x="74295" y="1276064"/>
                    <a:pt x="0" y="1233506"/>
                    <a:pt x="0" y="1181004"/>
                  </a:cubicBezTo>
                  <a:lnTo>
                    <a:pt x="0" y="95059"/>
                  </a:lnTo>
                  <a:lnTo>
                    <a:pt x="6350" y="95059"/>
                  </a:lnTo>
                  <a:lnTo>
                    <a:pt x="0" y="95059"/>
                  </a:lnTo>
                  <a:moveTo>
                    <a:pt x="12700" y="95059"/>
                  </a:moveTo>
                  <a:lnTo>
                    <a:pt x="12700" y="1181004"/>
                  </a:lnTo>
                  <a:lnTo>
                    <a:pt x="6350" y="1181004"/>
                  </a:lnTo>
                  <a:lnTo>
                    <a:pt x="12700" y="1181004"/>
                  </a:lnTo>
                  <a:cubicBezTo>
                    <a:pt x="12700" y="1229485"/>
                    <a:pt x="81280" y="1268751"/>
                    <a:pt x="165862" y="1268751"/>
                  </a:cubicBezTo>
                  <a:lnTo>
                    <a:pt x="12440920" y="1268751"/>
                  </a:lnTo>
                  <a:cubicBezTo>
                    <a:pt x="12525501" y="1268751"/>
                    <a:pt x="12594082" y="1229411"/>
                    <a:pt x="12594082" y="1181004"/>
                  </a:cubicBezTo>
                  <a:lnTo>
                    <a:pt x="12594082" y="95059"/>
                  </a:lnTo>
                  <a:cubicBezTo>
                    <a:pt x="12594082" y="46579"/>
                    <a:pt x="12525501" y="7312"/>
                    <a:pt x="12440920" y="7312"/>
                  </a:cubicBezTo>
                  <a:lnTo>
                    <a:pt x="165862" y="7312"/>
                  </a:lnTo>
                  <a:lnTo>
                    <a:pt x="165862" y="3656"/>
                  </a:lnTo>
                  <a:lnTo>
                    <a:pt x="165862" y="7312"/>
                  </a:lnTo>
                  <a:cubicBezTo>
                    <a:pt x="81280" y="7312"/>
                    <a:pt x="12700" y="46652"/>
                    <a:pt x="12700" y="95059"/>
                  </a:cubicBezTo>
                  <a:close/>
                </a:path>
              </a:pathLst>
            </a:custGeom>
            <a:solidFill>
              <a:srgbClr val="C5D2CF"/>
            </a:solidFill>
          </p:spPr>
        </p:sp>
      </p:grpSp>
      <p:grpSp>
        <p:nvGrpSpPr>
          <p:cNvPr name="Group 11" id="11"/>
          <p:cNvGrpSpPr/>
          <p:nvPr/>
        </p:nvGrpSpPr>
        <p:grpSpPr>
          <a:xfrm rot="0">
            <a:off x="7860315" y="1492833"/>
            <a:ext cx="8250351" cy="982864"/>
            <a:chOff x="0" y="0"/>
            <a:chExt cx="11000468" cy="1310485"/>
          </a:xfrm>
        </p:grpSpPr>
        <p:sp>
          <p:nvSpPr>
            <p:cNvPr name="Freeform 12" id="12"/>
            <p:cNvSpPr/>
            <p:nvPr/>
          </p:nvSpPr>
          <p:spPr>
            <a:xfrm flipH="false" flipV="false" rot="0">
              <a:off x="0" y="0"/>
              <a:ext cx="11000468" cy="1310485"/>
            </a:xfrm>
            <a:custGeom>
              <a:avLst/>
              <a:gdLst/>
              <a:ahLst/>
              <a:cxnLst/>
              <a:rect r="r" b="b" t="t" l="l"/>
              <a:pathLst>
                <a:path h="1310485" w="11000468">
                  <a:moveTo>
                    <a:pt x="0" y="0"/>
                  </a:moveTo>
                  <a:lnTo>
                    <a:pt x="11000468" y="0"/>
                  </a:lnTo>
                  <a:lnTo>
                    <a:pt x="11000468" y="1310485"/>
                  </a:lnTo>
                  <a:lnTo>
                    <a:pt x="0" y="1310485"/>
                  </a:lnTo>
                  <a:close/>
                </a:path>
              </a:pathLst>
            </a:custGeom>
            <a:solidFill>
              <a:srgbClr val="000000">
                <a:alpha val="0"/>
              </a:srgbClr>
            </a:solidFill>
          </p:spPr>
        </p:sp>
        <p:sp>
          <p:nvSpPr>
            <p:cNvPr name="TextBox 13" id="13"/>
            <p:cNvSpPr txBox="true"/>
            <p:nvPr/>
          </p:nvSpPr>
          <p:spPr>
            <a:xfrm>
              <a:off x="0" y="-38100"/>
              <a:ext cx="11000468" cy="1348585"/>
            </a:xfrm>
            <a:prstGeom prst="rect">
              <a:avLst/>
            </a:prstGeom>
          </p:spPr>
          <p:txBody>
            <a:bodyPr anchor="t" rtlCol="false" tIns="0" lIns="0" bIns="0" rIns="0"/>
            <a:lstStyle/>
            <a:p>
              <a:pPr algn="l">
                <a:lnSpc>
                  <a:spcPts val="3437"/>
                </a:lnSpc>
              </a:pPr>
              <a:r>
                <a:rPr lang="en-US" sz="2750">
                  <a:solidFill>
                    <a:srgbClr val="2C3249"/>
                  </a:solidFill>
                  <a:latin typeface="Arimo"/>
                  <a:ea typeface="Arimo"/>
                  <a:cs typeface="Arimo"/>
                  <a:sym typeface="Arimo"/>
                </a:rPr>
                <a:t>Sau khi đã huấn luyện hoàn thành chương trình, chỉnh sửa file main.py</a:t>
              </a:r>
            </a:p>
          </p:txBody>
        </p:sp>
      </p:grpSp>
      <p:sp>
        <p:nvSpPr>
          <p:cNvPr name="Freeform 14" id="14"/>
          <p:cNvSpPr/>
          <p:nvPr/>
        </p:nvSpPr>
        <p:spPr>
          <a:xfrm flipH="false" flipV="false" rot="0">
            <a:off x="8060366" y="2802605"/>
            <a:ext cx="8688081" cy="7178527"/>
          </a:xfrm>
          <a:custGeom>
            <a:avLst/>
            <a:gdLst/>
            <a:ahLst/>
            <a:cxnLst/>
            <a:rect r="r" b="b" t="t" l="l"/>
            <a:pathLst>
              <a:path h="7178527" w="8688081">
                <a:moveTo>
                  <a:pt x="0" y="0"/>
                </a:moveTo>
                <a:lnTo>
                  <a:pt x="8688081" y="0"/>
                </a:lnTo>
                <a:lnTo>
                  <a:pt x="8688081" y="7178526"/>
                </a:lnTo>
                <a:lnTo>
                  <a:pt x="0" y="7178526"/>
                </a:lnTo>
                <a:lnTo>
                  <a:pt x="0" y="0"/>
                </a:lnTo>
                <a:close/>
              </a:path>
            </a:pathLst>
          </a:custGeom>
          <a:blipFill>
            <a:blip r:embed="rId4"/>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59837"/>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4" id="4"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5" id="5"/>
          <p:cNvGrpSpPr/>
          <p:nvPr/>
        </p:nvGrpSpPr>
        <p:grpSpPr>
          <a:xfrm rot="0">
            <a:off x="7175371" y="142726"/>
            <a:ext cx="8935295" cy="1132367"/>
            <a:chOff x="0" y="0"/>
            <a:chExt cx="11913727" cy="1509823"/>
          </a:xfrm>
        </p:grpSpPr>
        <p:sp>
          <p:nvSpPr>
            <p:cNvPr name="Freeform 6" id="6"/>
            <p:cNvSpPr/>
            <p:nvPr/>
          </p:nvSpPr>
          <p:spPr>
            <a:xfrm flipH="false" flipV="false" rot="0">
              <a:off x="0" y="0"/>
              <a:ext cx="11913727" cy="1509823"/>
            </a:xfrm>
            <a:custGeom>
              <a:avLst/>
              <a:gdLst/>
              <a:ahLst/>
              <a:cxnLst/>
              <a:rect r="r" b="b" t="t" l="l"/>
              <a:pathLst>
                <a:path h="1509823" w="11913727">
                  <a:moveTo>
                    <a:pt x="0" y="0"/>
                  </a:moveTo>
                  <a:lnTo>
                    <a:pt x="11913727" y="0"/>
                  </a:lnTo>
                  <a:lnTo>
                    <a:pt x="11913727" y="1509823"/>
                  </a:lnTo>
                  <a:lnTo>
                    <a:pt x="0" y="1509823"/>
                  </a:lnTo>
                  <a:close/>
                </a:path>
              </a:pathLst>
            </a:custGeom>
            <a:solidFill>
              <a:srgbClr val="000000">
                <a:alpha val="0"/>
              </a:srgbClr>
            </a:solidFill>
          </p:spPr>
        </p:sp>
        <p:sp>
          <p:nvSpPr>
            <p:cNvPr name="TextBox 7" id="7"/>
            <p:cNvSpPr txBox="true"/>
            <p:nvPr/>
          </p:nvSpPr>
          <p:spPr>
            <a:xfrm>
              <a:off x="0" y="-57150"/>
              <a:ext cx="11913727" cy="1566973"/>
            </a:xfrm>
            <a:prstGeom prst="rect">
              <a:avLst/>
            </a:prstGeom>
          </p:spPr>
          <p:txBody>
            <a:bodyPr anchor="t" rtlCol="false" tIns="0" lIns="0" bIns="0" rIns="0"/>
            <a:lstStyle/>
            <a:p>
              <a:pPr algn="l">
                <a:lnSpc>
                  <a:spcPts val="6937"/>
                </a:lnSpc>
              </a:pPr>
              <a:r>
                <a:rPr lang="en-US" sz="5562">
                  <a:solidFill>
                    <a:srgbClr val="272D45"/>
                  </a:solidFill>
                  <a:latin typeface="Arimo"/>
                  <a:ea typeface="Arimo"/>
                  <a:cs typeface="Arimo"/>
                  <a:sym typeface="Arimo"/>
                </a:rPr>
                <a:t>Khởi chạy chương trình</a:t>
              </a:r>
            </a:p>
          </p:txBody>
        </p:sp>
      </p:grpSp>
      <p:grpSp>
        <p:nvGrpSpPr>
          <p:cNvPr name="Group 8" id="8"/>
          <p:cNvGrpSpPr/>
          <p:nvPr/>
        </p:nvGrpSpPr>
        <p:grpSpPr>
          <a:xfrm rot="0">
            <a:off x="7549513" y="1492833"/>
            <a:ext cx="9709787" cy="982864"/>
            <a:chOff x="0" y="0"/>
            <a:chExt cx="12606735" cy="1276105"/>
          </a:xfrm>
        </p:grpSpPr>
        <p:sp>
          <p:nvSpPr>
            <p:cNvPr name="Freeform 9" id="9"/>
            <p:cNvSpPr/>
            <p:nvPr/>
          </p:nvSpPr>
          <p:spPr>
            <a:xfrm flipH="false" flipV="false" rot="0">
              <a:off x="6350" y="3656"/>
              <a:ext cx="12594082" cy="1268751"/>
            </a:xfrm>
            <a:custGeom>
              <a:avLst/>
              <a:gdLst/>
              <a:ahLst/>
              <a:cxnLst/>
              <a:rect r="r" b="b" t="t" l="l"/>
              <a:pathLst>
                <a:path h="1268751" w="12594082">
                  <a:moveTo>
                    <a:pt x="0" y="91403"/>
                  </a:moveTo>
                  <a:cubicBezTo>
                    <a:pt x="0" y="40949"/>
                    <a:pt x="71374" y="0"/>
                    <a:pt x="159512" y="0"/>
                  </a:cubicBezTo>
                  <a:lnTo>
                    <a:pt x="12434570" y="0"/>
                  </a:lnTo>
                  <a:cubicBezTo>
                    <a:pt x="12522708" y="0"/>
                    <a:pt x="12594082" y="40949"/>
                    <a:pt x="12594082" y="91403"/>
                  </a:cubicBezTo>
                  <a:lnTo>
                    <a:pt x="12594082" y="1177348"/>
                  </a:lnTo>
                  <a:cubicBezTo>
                    <a:pt x="12594082" y="1227803"/>
                    <a:pt x="12522708" y="1268752"/>
                    <a:pt x="12434570" y="1268752"/>
                  </a:cubicBezTo>
                  <a:lnTo>
                    <a:pt x="159512" y="1268752"/>
                  </a:lnTo>
                  <a:cubicBezTo>
                    <a:pt x="71374" y="1268752"/>
                    <a:pt x="0" y="1227803"/>
                    <a:pt x="0" y="1177348"/>
                  </a:cubicBezTo>
                  <a:close/>
                </a:path>
              </a:pathLst>
            </a:custGeom>
            <a:solidFill>
              <a:srgbClr val="DFECE9"/>
            </a:solidFill>
          </p:spPr>
        </p:sp>
        <p:sp>
          <p:nvSpPr>
            <p:cNvPr name="Freeform 10" id="10"/>
            <p:cNvSpPr/>
            <p:nvPr/>
          </p:nvSpPr>
          <p:spPr>
            <a:xfrm flipH="false" flipV="false" rot="0">
              <a:off x="0" y="0"/>
              <a:ext cx="12606782" cy="1276064"/>
            </a:xfrm>
            <a:custGeom>
              <a:avLst/>
              <a:gdLst/>
              <a:ahLst/>
              <a:cxnLst/>
              <a:rect r="r" b="b" t="t" l="l"/>
              <a:pathLst>
                <a:path h="1276064" w="12606782">
                  <a:moveTo>
                    <a:pt x="0" y="95059"/>
                  </a:moveTo>
                  <a:cubicBezTo>
                    <a:pt x="0" y="42557"/>
                    <a:pt x="74295" y="0"/>
                    <a:pt x="165862" y="0"/>
                  </a:cubicBezTo>
                  <a:lnTo>
                    <a:pt x="12440920" y="0"/>
                  </a:lnTo>
                  <a:lnTo>
                    <a:pt x="12440920" y="3656"/>
                  </a:lnTo>
                  <a:lnTo>
                    <a:pt x="12440920" y="0"/>
                  </a:lnTo>
                  <a:cubicBezTo>
                    <a:pt x="12532487" y="0"/>
                    <a:pt x="12606782" y="42557"/>
                    <a:pt x="12606782" y="95059"/>
                  </a:cubicBezTo>
                  <a:lnTo>
                    <a:pt x="12600432" y="95059"/>
                  </a:lnTo>
                  <a:lnTo>
                    <a:pt x="12606782" y="95059"/>
                  </a:lnTo>
                  <a:lnTo>
                    <a:pt x="12606782" y="1181004"/>
                  </a:lnTo>
                  <a:lnTo>
                    <a:pt x="12600432" y="1181004"/>
                  </a:lnTo>
                  <a:lnTo>
                    <a:pt x="12606782" y="1181004"/>
                  </a:lnTo>
                  <a:cubicBezTo>
                    <a:pt x="12606782" y="1233506"/>
                    <a:pt x="12532487" y="1276064"/>
                    <a:pt x="12440920" y="1276064"/>
                  </a:cubicBezTo>
                  <a:lnTo>
                    <a:pt x="12440920" y="1272408"/>
                  </a:lnTo>
                  <a:lnTo>
                    <a:pt x="12440920" y="1276064"/>
                  </a:lnTo>
                  <a:lnTo>
                    <a:pt x="165862" y="1276064"/>
                  </a:lnTo>
                  <a:lnTo>
                    <a:pt x="165862" y="1272408"/>
                  </a:lnTo>
                  <a:lnTo>
                    <a:pt x="165862" y="1276064"/>
                  </a:lnTo>
                  <a:cubicBezTo>
                    <a:pt x="74295" y="1276064"/>
                    <a:pt x="0" y="1233506"/>
                    <a:pt x="0" y="1181004"/>
                  </a:cubicBezTo>
                  <a:lnTo>
                    <a:pt x="0" y="95059"/>
                  </a:lnTo>
                  <a:lnTo>
                    <a:pt x="6350" y="95059"/>
                  </a:lnTo>
                  <a:lnTo>
                    <a:pt x="0" y="95059"/>
                  </a:lnTo>
                  <a:moveTo>
                    <a:pt x="12700" y="95059"/>
                  </a:moveTo>
                  <a:lnTo>
                    <a:pt x="12700" y="1181004"/>
                  </a:lnTo>
                  <a:lnTo>
                    <a:pt x="6350" y="1181004"/>
                  </a:lnTo>
                  <a:lnTo>
                    <a:pt x="12700" y="1181004"/>
                  </a:lnTo>
                  <a:cubicBezTo>
                    <a:pt x="12700" y="1229485"/>
                    <a:pt x="81280" y="1268751"/>
                    <a:pt x="165862" y="1268751"/>
                  </a:cubicBezTo>
                  <a:lnTo>
                    <a:pt x="12440920" y="1268751"/>
                  </a:lnTo>
                  <a:cubicBezTo>
                    <a:pt x="12525501" y="1268751"/>
                    <a:pt x="12594082" y="1229411"/>
                    <a:pt x="12594082" y="1181004"/>
                  </a:cubicBezTo>
                  <a:lnTo>
                    <a:pt x="12594082" y="95059"/>
                  </a:lnTo>
                  <a:cubicBezTo>
                    <a:pt x="12594082" y="46579"/>
                    <a:pt x="12525501" y="7312"/>
                    <a:pt x="12440920" y="7312"/>
                  </a:cubicBezTo>
                  <a:lnTo>
                    <a:pt x="165862" y="7312"/>
                  </a:lnTo>
                  <a:lnTo>
                    <a:pt x="165862" y="3656"/>
                  </a:lnTo>
                  <a:lnTo>
                    <a:pt x="165862" y="7312"/>
                  </a:lnTo>
                  <a:cubicBezTo>
                    <a:pt x="81280" y="7312"/>
                    <a:pt x="12700" y="46652"/>
                    <a:pt x="12700" y="95059"/>
                  </a:cubicBezTo>
                  <a:close/>
                </a:path>
              </a:pathLst>
            </a:custGeom>
            <a:solidFill>
              <a:srgbClr val="C5D2CF"/>
            </a:solidFill>
          </p:spPr>
        </p:sp>
      </p:grpSp>
      <p:grpSp>
        <p:nvGrpSpPr>
          <p:cNvPr name="Group 11" id="11"/>
          <p:cNvGrpSpPr/>
          <p:nvPr/>
        </p:nvGrpSpPr>
        <p:grpSpPr>
          <a:xfrm rot="0">
            <a:off x="7860315" y="1707146"/>
            <a:ext cx="8250351" cy="554239"/>
            <a:chOff x="0" y="0"/>
            <a:chExt cx="11000468" cy="738985"/>
          </a:xfrm>
        </p:grpSpPr>
        <p:sp>
          <p:nvSpPr>
            <p:cNvPr name="Freeform 12" id="12"/>
            <p:cNvSpPr/>
            <p:nvPr/>
          </p:nvSpPr>
          <p:spPr>
            <a:xfrm flipH="false" flipV="false" rot="0">
              <a:off x="0" y="0"/>
              <a:ext cx="11000468" cy="738985"/>
            </a:xfrm>
            <a:custGeom>
              <a:avLst/>
              <a:gdLst/>
              <a:ahLst/>
              <a:cxnLst/>
              <a:rect r="r" b="b" t="t" l="l"/>
              <a:pathLst>
                <a:path h="738985" w="11000468">
                  <a:moveTo>
                    <a:pt x="0" y="0"/>
                  </a:moveTo>
                  <a:lnTo>
                    <a:pt x="11000468" y="0"/>
                  </a:lnTo>
                  <a:lnTo>
                    <a:pt x="11000468" y="738985"/>
                  </a:lnTo>
                  <a:lnTo>
                    <a:pt x="0" y="738985"/>
                  </a:lnTo>
                  <a:close/>
                </a:path>
              </a:pathLst>
            </a:custGeom>
            <a:solidFill>
              <a:srgbClr val="000000">
                <a:alpha val="0"/>
              </a:srgbClr>
            </a:solidFill>
          </p:spPr>
        </p:sp>
        <p:sp>
          <p:nvSpPr>
            <p:cNvPr name="TextBox 13" id="13"/>
            <p:cNvSpPr txBox="true"/>
            <p:nvPr/>
          </p:nvSpPr>
          <p:spPr>
            <a:xfrm>
              <a:off x="0" y="-38100"/>
              <a:ext cx="11000468" cy="777085"/>
            </a:xfrm>
            <a:prstGeom prst="rect">
              <a:avLst/>
            </a:prstGeom>
          </p:spPr>
          <p:txBody>
            <a:bodyPr anchor="t" rtlCol="false" tIns="0" lIns="0" bIns="0" rIns="0"/>
            <a:lstStyle/>
            <a:p>
              <a:pPr algn="l">
                <a:lnSpc>
                  <a:spcPts val="3437"/>
                </a:lnSpc>
              </a:pPr>
              <a:r>
                <a:rPr lang="en-US" sz="2750">
                  <a:solidFill>
                    <a:srgbClr val="2C3249"/>
                  </a:solidFill>
                  <a:latin typeface="Arimo"/>
                  <a:ea typeface="Arimo"/>
                  <a:cs typeface="Arimo"/>
                  <a:sym typeface="Arimo"/>
                </a:rPr>
                <a:t>Chạy file main.py</a:t>
              </a:r>
            </a:p>
          </p:txBody>
        </p:sp>
      </p:grpSp>
      <p:sp>
        <p:nvSpPr>
          <p:cNvPr name="Freeform 14" id="14"/>
          <p:cNvSpPr/>
          <p:nvPr/>
        </p:nvSpPr>
        <p:spPr>
          <a:xfrm flipH="false" flipV="false" rot="0">
            <a:off x="7860315" y="2694772"/>
            <a:ext cx="8814436" cy="6379050"/>
          </a:xfrm>
          <a:custGeom>
            <a:avLst/>
            <a:gdLst/>
            <a:ahLst/>
            <a:cxnLst/>
            <a:rect r="r" b="b" t="t" l="l"/>
            <a:pathLst>
              <a:path h="6379050" w="8814436">
                <a:moveTo>
                  <a:pt x="0" y="0"/>
                </a:moveTo>
                <a:lnTo>
                  <a:pt x="8814436" y="0"/>
                </a:lnTo>
                <a:lnTo>
                  <a:pt x="8814436" y="6379051"/>
                </a:lnTo>
                <a:lnTo>
                  <a:pt x="0" y="6379051"/>
                </a:lnTo>
                <a:lnTo>
                  <a:pt x="0" y="0"/>
                </a:lnTo>
                <a:close/>
              </a:path>
            </a:pathLst>
          </a:custGeom>
          <a:blipFill>
            <a:blip r:embed="rId4"/>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BF4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p:nvPr/>
        </p:nvGrpSpPr>
        <p:grpSpPr>
          <a:xfrm rot="0">
            <a:off x="906661" y="712291"/>
            <a:ext cx="6476554" cy="809625"/>
            <a:chOff x="0" y="0"/>
            <a:chExt cx="8635405" cy="1079500"/>
          </a:xfrm>
        </p:grpSpPr>
        <p:sp>
          <p:nvSpPr>
            <p:cNvPr name="Freeform 7" id="7"/>
            <p:cNvSpPr/>
            <p:nvPr/>
          </p:nvSpPr>
          <p:spPr>
            <a:xfrm flipH="false" flipV="false" rot="0">
              <a:off x="0" y="0"/>
              <a:ext cx="8635405" cy="1079500"/>
            </a:xfrm>
            <a:custGeom>
              <a:avLst/>
              <a:gdLst/>
              <a:ahLst/>
              <a:cxnLst/>
              <a:rect r="r" b="b" t="t" l="l"/>
              <a:pathLst>
                <a:path h="1079500" w="8635405">
                  <a:moveTo>
                    <a:pt x="0" y="0"/>
                  </a:moveTo>
                  <a:lnTo>
                    <a:pt x="8635405" y="0"/>
                  </a:lnTo>
                  <a:lnTo>
                    <a:pt x="8635405" y="1079500"/>
                  </a:lnTo>
                  <a:lnTo>
                    <a:pt x="0" y="1079500"/>
                  </a:lnTo>
                  <a:close/>
                </a:path>
              </a:pathLst>
            </a:custGeom>
            <a:solidFill>
              <a:srgbClr val="000000">
                <a:alpha val="0"/>
              </a:srgbClr>
            </a:solidFill>
          </p:spPr>
        </p:sp>
        <p:sp>
          <p:nvSpPr>
            <p:cNvPr name="TextBox 8" id="8"/>
            <p:cNvSpPr txBox="true"/>
            <p:nvPr/>
          </p:nvSpPr>
          <p:spPr>
            <a:xfrm>
              <a:off x="0" y="-57150"/>
              <a:ext cx="8635405" cy="1136650"/>
            </a:xfrm>
            <a:prstGeom prst="rect">
              <a:avLst/>
            </a:prstGeom>
          </p:spPr>
          <p:txBody>
            <a:bodyPr anchor="t" rtlCol="false" tIns="0" lIns="0" bIns="0" rIns="0"/>
            <a:lstStyle/>
            <a:p>
              <a:pPr algn="l">
                <a:lnSpc>
                  <a:spcPts val="6312"/>
                </a:lnSpc>
              </a:pPr>
              <a:r>
                <a:rPr lang="en-US" sz="5062">
                  <a:solidFill>
                    <a:srgbClr val="272D45"/>
                  </a:solidFill>
                  <a:latin typeface="Arimo"/>
                  <a:ea typeface="Arimo"/>
                  <a:cs typeface="Arimo"/>
                  <a:sym typeface="Arimo"/>
                </a:rPr>
                <a:t>Kiểm Tra &amp; Đánh Giá</a:t>
              </a:r>
            </a:p>
          </p:txBody>
        </p:sp>
      </p:grpSp>
      <p:sp>
        <p:nvSpPr>
          <p:cNvPr name="Freeform 9" id="9" descr="preencoded.png"/>
          <p:cNvSpPr/>
          <p:nvPr/>
        </p:nvSpPr>
        <p:spPr>
          <a:xfrm flipH="false" flipV="false" rot="0">
            <a:off x="906661" y="2201912"/>
            <a:ext cx="7237660" cy="4951959"/>
          </a:xfrm>
          <a:custGeom>
            <a:avLst/>
            <a:gdLst/>
            <a:ahLst/>
            <a:cxnLst/>
            <a:rect r="r" b="b" t="t" l="l"/>
            <a:pathLst>
              <a:path h="4951959" w="7237660">
                <a:moveTo>
                  <a:pt x="0" y="0"/>
                </a:moveTo>
                <a:lnTo>
                  <a:pt x="7237660" y="0"/>
                </a:lnTo>
                <a:lnTo>
                  <a:pt x="7237660" y="4951959"/>
                </a:lnTo>
                <a:lnTo>
                  <a:pt x="0" y="4951959"/>
                </a:lnTo>
                <a:lnTo>
                  <a:pt x="0" y="0"/>
                </a:lnTo>
                <a:close/>
              </a:path>
            </a:pathLst>
          </a:custGeom>
          <a:blipFill>
            <a:blip r:embed="rId3"/>
            <a:stretch>
              <a:fillRect l="0" t="-1" r="0" b="-1"/>
            </a:stretch>
          </a:blipFill>
        </p:spPr>
      </p:sp>
      <p:grpSp>
        <p:nvGrpSpPr>
          <p:cNvPr name="Group 10" id="10"/>
          <p:cNvGrpSpPr/>
          <p:nvPr/>
        </p:nvGrpSpPr>
        <p:grpSpPr>
          <a:xfrm rot="0">
            <a:off x="906661" y="7445276"/>
            <a:ext cx="3238202" cy="404812"/>
            <a:chOff x="0" y="0"/>
            <a:chExt cx="4317603" cy="539750"/>
          </a:xfrm>
        </p:grpSpPr>
        <p:sp>
          <p:nvSpPr>
            <p:cNvPr name="Freeform 11" id="11"/>
            <p:cNvSpPr/>
            <p:nvPr/>
          </p:nvSpPr>
          <p:spPr>
            <a:xfrm flipH="false" flipV="false" rot="0">
              <a:off x="0" y="0"/>
              <a:ext cx="4317604" cy="539750"/>
            </a:xfrm>
            <a:custGeom>
              <a:avLst/>
              <a:gdLst/>
              <a:ahLst/>
              <a:cxnLst/>
              <a:rect r="r" b="b" t="t" l="l"/>
              <a:pathLst>
                <a:path h="539750" w="4317604">
                  <a:moveTo>
                    <a:pt x="0" y="0"/>
                  </a:moveTo>
                  <a:lnTo>
                    <a:pt x="4317604" y="0"/>
                  </a:lnTo>
                  <a:lnTo>
                    <a:pt x="4317604" y="539750"/>
                  </a:lnTo>
                  <a:lnTo>
                    <a:pt x="0" y="539750"/>
                  </a:lnTo>
                  <a:close/>
                </a:path>
              </a:pathLst>
            </a:custGeom>
            <a:solidFill>
              <a:srgbClr val="000000">
                <a:alpha val="0"/>
              </a:srgbClr>
            </a:solidFill>
          </p:spPr>
        </p:sp>
        <p:sp>
          <p:nvSpPr>
            <p:cNvPr name="TextBox 12" id="12"/>
            <p:cNvSpPr txBox="true"/>
            <p:nvPr/>
          </p:nvSpPr>
          <p:spPr>
            <a:xfrm>
              <a:off x="0" y="-28575"/>
              <a:ext cx="4317603" cy="568325"/>
            </a:xfrm>
            <a:prstGeom prst="rect">
              <a:avLst/>
            </a:prstGeom>
          </p:spPr>
          <p:txBody>
            <a:bodyPr anchor="t" rtlCol="false" tIns="0" lIns="0" bIns="0" rIns="0"/>
            <a:lstStyle/>
            <a:p>
              <a:pPr algn="l">
                <a:lnSpc>
                  <a:spcPts val="3124"/>
                </a:lnSpc>
              </a:pPr>
              <a:r>
                <a:rPr lang="en-US" sz="2499">
                  <a:solidFill>
                    <a:srgbClr val="272D45"/>
                  </a:solidFill>
                  <a:latin typeface="Arimo"/>
                  <a:ea typeface="Arimo"/>
                  <a:cs typeface="Arimo"/>
                  <a:sym typeface="Arimo"/>
                </a:rPr>
                <a:t>Kiểm tra</a:t>
              </a:r>
            </a:p>
          </p:txBody>
        </p:sp>
      </p:grpSp>
      <p:grpSp>
        <p:nvGrpSpPr>
          <p:cNvPr name="Group 13" id="13"/>
          <p:cNvGrpSpPr/>
          <p:nvPr/>
        </p:nvGrpSpPr>
        <p:grpSpPr>
          <a:xfrm rot="0">
            <a:off x="906661" y="8141494"/>
            <a:ext cx="7921377" cy="1217414"/>
            <a:chOff x="0" y="0"/>
            <a:chExt cx="10561837" cy="1623218"/>
          </a:xfrm>
        </p:grpSpPr>
        <p:sp>
          <p:nvSpPr>
            <p:cNvPr name="Freeform 14" id="14"/>
            <p:cNvSpPr/>
            <p:nvPr/>
          </p:nvSpPr>
          <p:spPr>
            <a:xfrm flipH="false" flipV="false" rot="0">
              <a:off x="0" y="0"/>
              <a:ext cx="10561827" cy="1623187"/>
            </a:xfrm>
            <a:custGeom>
              <a:avLst/>
              <a:gdLst/>
              <a:ahLst/>
              <a:cxnLst/>
              <a:rect r="r" b="b" t="t" l="l"/>
              <a:pathLst>
                <a:path h="1623187" w="10561827">
                  <a:moveTo>
                    <a:pt x="0" y="145034"/>
                  </a:moveTo>
                  <a:cubicBezTo>
                    <a:pt x="0" y="64897"/>
                    <a:pt x="64897" y="0"/>
                    <a:pt x="145034" y="0"/>
                  </a:cubicBezTo>
                  <a:lnTo>
                    <a:pt x="10416794" y="0"/>
                  </a:lnTo>
                  <a:cubicBezTo>
                    <a:pt x="10496931" y="0"/>
                    <a:pt x="10561827" y="64897"/>
                    <a:pt x="10561827" y="145034"/>
                  </a:cubicBezTo>
                  <a:lnTo>
                    <a:pt x="10561827" y="1478153"/>
                  </a:lnTo>
                  <a:cubicBezTo>
                    <a:pt x="10561827" y="1558290"/>
                    <a:pt x="10496931" y="1623187"/>
                    <a:pt x="10416794" y="1623187"/>
                  </a:cubicBezTo>
                  <a:lnTo>
                    <a:pt x="145034" y="1623187"/>
                  </a:lnTo>
                  <a:cubicBezTo>
                    <a:pt x="64897" y="1623187"/>
                    <a:pt x="0" y="1558290"/>
                    <a:pt x="0" y="1478153"/>
                  </a:cubicBezTo>
                  <a:close/>
                </a:path>
              </a:pathLst>
            </a:custGeom>
            <a:solidFill>
              <a:srgbClr val="DFECE9"/>
            </a:solidFill>
          </p:spPr>
        </p:sp>
      </p:grpSp>
      <p:grpSp>
        <p:nvGrpSpPr>
          <p:cNvPr name="Group 15" id="15"/>
          <p:cNvGrpSpPr/>
          <p:nvPr/>
        </p:nvGrpSpPr>
        <p:grpSpPr>
          <a:xfrm rot="0">
            <a:off x="893712" y="8141494"/>
            <a:ext cx="7947272" cy="1217414"/>
            <a:chOff x="0" y="0"/>
            <a:chExt cx="10596363" cy="1623218"/>
          </a:xfrm>
        </p:grpSpPr>
        <p:sp>
          <p:nvSpPr>
            <p:cNvPr name="Freeform 16" id="16"/>
            <p:cNvSpPr/>
            <p:nvPr/>
          </p:nvSpPr>
          <p:spPr>
            <a:xfrm flipH="false" flipV="false" rot="0">
              <a:off x="0" y="0"/>
              <a:ext cx="10596372" cy="1623187"/>
            </a:xfrm>
            <a:custGeom>
              <a:avLst/>
              <a:gdLst/>
              <a:ahLst/>
              <a:cxnLst/>
              <a:rect r="r" b="b" t="t" l="l"/>
              <a:pathLst>
                <a:path h="1623187" w="10596372">
                  <a:moveTo>
                    <a:pt x="0" y="51816"/>
                  </a:moveTo>
                  <a:cubicBezTo>
                    <a:pt x="0" y="23241"/>
                    <a:pt x="23241" y="0"/>
                    <a:pt x="51816" y="0"/>
                  </a:cubicBezTo>
                  <a:lnTo>
                    <a:pt x="10544556" y="0"/>
                  </a:lnTo>
                  <a:cubicBezTo>
                    <a:pt x="10573131" y="0"/>
                    <a:pt x="10596372" y="23241"/>
                    <a:pt x="10596372" y="51816"/>
                  </a:cubicBezTo>
                  <a:lnTo>
                    <a:pt x="10596372" y="1571371"/>
                  </a:lnTo>
                  <a:cubicBezTo>
                    <a:pt x="10596372" y="1599946"/>
                    <a:pt x="10573131" y="1623187"/>
                    <a:pt x="10544556" y="1623187"/>
                  </a:cubicBezTo>
                  <a:lnTo>
                    <a:pt x="51816" y="1623187"/>
                  </a:lnTo>
                  <a:cubicBezTo>
                    <a:pt x="23241" y="1623187"/>
                    <a:pt x="0" y="1599946"/>
                    <a:pt x="0" y="1571371"/>
                  </a:cubicBezTo>
                  <a:close/>
                </a:path>
              </a:pathLst>
            </a:custGeom>
            <a:solidFill>
              <a:srgbClr val="DFECE9"/>
            </a:solidFill>
          </p:spPr>
        </p:sp>
      </p:grpSp>
      <p:grpSp>
        <p:nvGrpSpPr>
          <p:cNvPr name="Group 17" id="17"/>
          <p:cNvGrpSpPr/>
          <p:nvPr/>
        </p:nvGrpSpPr>
        <p:grpSpPr>
          <a:xfrm rot="0">
            <a:off x="1152674" y="8335715"/>
            <a:ext cx="7429351" cy="828972"/>
            <a:chOff x="0" y="0"/>
            <a:chExt cx="9905802" cy="1105297"/>
          </a:xfrm>
        </p:grpSpPr>
        <p:sp>
          <p:nvSpPr>
            <p:cNvPr name="Freeform 18" id="18"/>
            <p:cNvSpPr/>
            <p:nvPr/>
          </p:nvSpPr>
          <p:spPr>
            <a:xfrm flipH="false" flipV="false" rot="0">
              <a:off x="0" y="0"/>
              <a:ext cx="9905802" cy="1105297"/>
            </a:xfrm>
            <a:custGeom>
              <a:avLst/>
              <a:gdLst/>
              <a:ahLst/>
              <a:cxnLst/>
              <a:rect r="r" b="b" t="t" l="l"/>
              <a:pathLst>
                <a:path h="1105297" w="9905802">
                  <a:moveTo>
                    <a:pt x="0" y="0"/>
                  </a:moveTo>
                  <a:lnTo>
                    <a:pt x="9905802" y="0"/>
                  </a:lnTo>
                  <a:lnTo>
                    <a:pt x="9905802" y="1105297"/>
                  </a:lnTo>
                  <a:lnTo>
                    <a:pt x="0" y="1105297"/>
                  </a:lnTo>
                  <a:close/>
                </a:path>
              </a:pathLst>
            </a:custGeom>
            <a:solidFill>
              <a:srgbClr val="000000">
                <a:alpha val="0"/>
              </a:srgbClr>
            </a:solidFill>
          </p:spPr>
        </p:sp>
        <p:sp>
          <p:nvSpPr>
            <p:cNvPr name="TextBox 19" id="19"/>
            <p:cNvSpPr txBox="true"/>
            <p:nvPr/>
          </p:nvSpPr>
          <p:spPr>
            <a:xfrm>
              <a:off x="0" y="-123825"/>
              <a:ext cx="9905802" cy="1229122"/>
            </a:xfrm>
            <a:prstGeom prst="rect">
              <a:avLst/>
            </a:prstGeom>
          </p:spPr>
          <p:txBody>
            <a:bodyPr anchor="t" rtlCol="false" tIns="0" lIns="0" bIns="0" rIns="0"/>
            <a:lstStyle/>
            <a:p>
              <a:pPr algn="l">
                <a:lnSpc>
                  <a:spcPts val="3250"/>
                </a:lnSpc>
              </a:pPr>
              <a:r>
                <a:rPr lang="en-US" sz="2000">
                  <a:solidFill>
                    <a:srgbClr val="2C3249"/>
                  </a:solidFill>
                  <a:latin typeface="Consolas"/>
                  <a:ea typeface="Consolas"/>
                  <a:cs typeface="Consolas"/>
                  <a:sym typeface="Consolas"/>
                </a:rPr>
                <a:t>results = model("test_image.jpg")</a:t>
              </a:r>
            </a:p>
            <a:p>
              <a:pPr algn="l">
                <a:lnSpc>
                  <a:spcPts val="3250"/>
                </a:lnSpc>
              </a:pPr>
              <a:r>
                <a:rPr lang="en-US" sz="2000">
                  <a:solidFill>
                    <a:srgbClr val="2C3249"/>
                  </a:solidFill>
                  <a:latin typeface="Consolas"/>
                  <a:ea typeface="Consolas"/>
                  <a:cs typeface="Consolas"/>
                  <a:sym typeface="Consolas"/>
                </a:rPr>
                <a:t>results.show()</a:t>
              </a:r>
            </a:p>
          </p:txBody>
        </p:sp>
      </p:grpSp>
      <p:sp>
        <p:nvSpPr>
          <p:cNvPr name="Freeform 20" id="20" descr="preencoded.png"/>
          <p:cNvSpPr/>
          <p:nvPr/>
        </p:nvSpPr>
        <p:spPr>
          <a:xfrm flipH="false" flipV="false" rot="0">
            <a:off x="9469487" y="2201912"/>
            <a:ext cx="7237660" cy="4951959"/>
          </a:xfrm>
          <a:custGeom>
            <a:avLst/>
            <a:gdLst/>
            <a:ahLst/>
            <a:cxnLst/>
            <a:rect r="r" b="b" t="t" l="l"/>
            <a:pathLst>
              <a:path h="4951959" w="7237660">
                <a:moveTo>
                  <a:pt x="0" y="0"/>
                </a:moveTo>
                <a:lnTo>
                  <a:pt x="7237660" y="0"/>
                </a:lnTo>
                <a:lnTo>
                  <a:pt x="7237660" y="4951959"/>
                </a:lnTo>
                <a:lnTo>
                  <a:pt x="0" y="4951959"/>
                </a:lnTo>
                <a:lnTo>
                  <a:pt x="0" y="0"/>
                </a:lnTo>
                <a:close/>
              </a:path>
            </a:pathLst>
          </a:custGeom>
          <a:blipFill>
            <a:blip r:embed="rId4"/>
            <a:stretch>
              <a:fillRect l="0" t="-1" r="0" b="-1"/>
            </a:stretch>
          </a:blipFill>
        </p:spPr>
      </p:sp>
      <p:grpSp>
        <p:nvGrpSpPr>
          <p:cNvPr name="Group 21" id="21"/>
          <p:cNvGrpSpPr/>
          <p:nvPr/>
        </p:nvGrpSpPr>
        <p:grpSpPr>
          <a:xfrm rot="0">
            <a:off x="9469487" y="7445276"/>
            <a:ext cx="3238202" cy="404812"/>
            <a:chOff x="0" y="0"/>
            <a:chExt cx="4317603" cy="539750"/>
          </a:xfrm>
        </p:grpSpPr>
        <p:sp>
          <p:nvSpPr>
            <p:cNvPr name="Freeform 22" id="22"/>
            <p:cNvSpPr/>
            <p:nvPr/>
          </p:nvSpPr>
          <p:spPr>
            <a:xfrm flipH="false" flipV="false" rot="0">
              <a:off x="0" y="0"/>
              <a:ext cx="4317604" cy="539750"/>
            </a:xfrm>
            <a:custGeom>
              <a:avLst/>
              <a:gdLst/>
              <a:ahLst/>
              <a:cxnLst/>
              <a:rect r="r" b="b" t="t" l="l"/>
              <a:pathLst>
                <a:path h="539750" w="4317604">
                  <a:moveTo>
                    <a:pt x="0" y="0"/>
                  </a:moveTo>
                  <a:lnTo>
                    <a:pt x="4317604" y="0"/>
                  </a:lnTo>
                  <a:lnTo>
                    <a:pt x="4317604" y="539750"/>
                  </a:lnTo>
                  <a:lnTo>
                    <a:pt x="0" y="539750"/>
                  </a:lnTo>
                  <a:close/>
                </a:path>
              </a:pathLst>
            </a:custGeom>
            <a:solidFill>
              <a:srgbClr val="000000">
                <a:alpha val="0"/>
              </a:srgbClr>
            </a:solidFill>
          </p:spPr>
        </p:sp>
        <p:sp>
          <p:nvSpPr>
            <p:cNvPr name="TextBox 23" id="23"/>
            <p:cNvSpPr txBox="true"/>
            <p:nvPr/>
          </p:nvSpPr>
          <p:spPr>
            <a:xfrm>
              <a:off x="0" y="-28575"/>
              <a:ext cx="4317603" cy="568325"/>
            </a:xfrm>
            <a:prstGeom prst="rect">
              <a:avLst/>
            </a:prstGeom>
          </p:spPr>
          <p:txBody>
            <a:bodyPr anchor="t" rtlCol="false" tIns="0" lIns="0" bIns="0" rIns="0"/>
            <a:lstStyle/>
            <a:p>
              <a:pPr algn="l">
                <a:lnSpc>
                  <a:spcPts val="3124"/>
                </a:lnSpc>
              </a:pPr>
              <a:r>
                <a:rPr lang="en-US" sz="2499">
                  <a:solidFill>
                    <a:srgbClr val="272D45"/>
                  </a:solidFill>
                  <a:latin typeface="Arimo"/>
                  <a:ea typeface="Arimo"/>
                  <a:cs typeface="Arimo"/>
                  <a:sym typeface="Arimo"/>
                </a:rPr>
                <a:t>Đánh giá</a:t>
              </a:r>
            </a:p>
          </p:txBody>
        </p:sp>
      </p:grpSp>
      <p:grpSp>
        <p:nvGrpSpPr>
          <p:cNvPr name="Group 24" id="24"/>
          <p:cNvGrpSpPr/>
          <p:nvPr/>
        </p:nvGrpSpPr>
        <p:grpSpPr>
          <a:xfrm rot="0">
            <a:off x="9469487" y="8109049"/>
            <a:ext cx="7921377" cy="414486"/>
            <a:chOff x="0" y="0"/>
            <a:chExt cx="10561837" cy="552648"/>
          </a:xfrm>
        </p:grpSpPr>
        <p:sp>
          <p:nvSpPr>
            <p:cNvPr name="Freeform 25" id="25"/>
            <p:cNvSpPr/>
            <p:nvPr/>
          </p:nvSpPr>
          <p:spPr>
            <a:xfrm flipH="false" flipV="false" rot="0">
              <a:off x="0" y="0"/>
              <a:ext cx="10561837" cy="552648"/>
            </a:xfrm>
            <a:custGeom>
              <a:avLst/>
              <a:gdLst/>
              <a:ahLst/>
              <a:cxnLst/>
              <a:rect r="r" b="b" t="t" l="l"/>
              <a:pathLst>
                <a:path h="552648" w="10561837">
                  <a:moveTo>
                    <a:pt x="0" y="0"/>
                  </a:moveTo>
                  <a:lnTo>
                    <a:pt x="10561837" y="0"/>
                  </a:lnTo>
                  <a:lnTo>
                    <a:pt x="10561837" y="552648"/>
                  </a:lnTo>
                  <a:lnTo>
                    <a:pt x="0" y="552648"/>
                  </a:lnTo>
                  <a:close/>
                </a:path>
              </a:pathLst>
            </a:custGeom>
            <a:solidFill>
              <a:srgbClr val="000000">
                <a:alpha val="0"/>
              </a:srgbClr>
            </a:solidFill>
          </p:spPr>
        </p:sp>
        <p:sp>
          <p:nvSpPr>
            <p:cNvPr name="TextBox 26" id="26"/>
            <p:cNvSpPr txBox="true"/>
            <p:nvPr/>
          </p:nvSpPr>
          <p:spPr>
            <a:xfrm>
              <a:off x="0" y="-85725"/>
              <a:ext cx="10561837" cy="638373"/>
            </a:xfrm>
            <a:prstGeom prst="rect">
              <a:avLst/>
            </a:prstGeom>
          </p:spPr>
          <p:txBody>
            <a:bodyPr anchor="t" rtlCol="false" tIns="0" lIns="0" bIns="0" rIns="0"/>
            <a:lstStyle/>
            <a:p>
              <a:pPr algn="l">
                <a:lnSpc>
                  <a:spcPts val="3250"/>
                </a:lnSpc>
              </a:pPr>
              <a:r>
                <a:rPr lang="en-US" sz="2000">
                  <a:solidFill>
                    <a:srgbClr val="2C3249"/>
                  </a:solidFill>
                  <a:latin typeface="Martel Sans"/>
                  <a:ea typeface="Martel Sans"/>
                  <a:cs typeface="Martel Sans"/>
                  <a:sym typeface="Martel Sans"/>
                </a:rPr>
                <a:t>Độ chính xác, độ nhạy, độ đặc hiệu.</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BF4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8" id="8"/>
          <p:cNvGrpSpPr/>
          <p:nvPr/>
        </p:nvGrpSpPr>
        <p:grpSpPr>
          <a:xfrm rot="0">
            <a:off x="992238" y="3580656"/>
            <a:ext cx="7088237" cy="885974"/>
            <a:chOff x="0" y="0"/>
            <a:chExt cx="9450983" cy="1181298"/>
          </a:xfrm>
        </p:grpSpPr>
        <p:sp>
          <p:nvSpPr>
            <p:cNvPr name="Freeform 9" id="9"/>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10" id="10"/>
            <p:cNvSpPr txBox="true"/>
            <p:nvPr/>
          </p:nvSpPr>
          <p:spPr>
            <a:xfrm>
              <a:off x="0" y="-57150"/>
              <a:ext cx="9450983" cy="1238448"/>
            </a:xfrm>
            <a:prstGeom prst="rect">
              <a:avLst/>
            </a:prstGeom>
          </p:spPr>
          <p:txBody>
            <a:bodyPr anchor="t" rtlCol="false" tIns="0" lIns="0" bIns="0" rIns="0"/>
            <a:lstStyle/>
            <a:p>
              <a:pPr algn="l">
                <a:lnSpc>
                  <a:spcPts val="6937"/>
                </a:lnSpc>
              </a:pPr>
              <a:r>
                <a:rPr lang="en-US" sz="5562">
                  <a:solidFill>
                    <a:srgbClr val="272D45"/>
                  </a:solidFill>
                  <a:latin typeface="Arimo"/>
                  <a:ea typeface="Arimo"/>
                  <a:cs typeface="Arimo"/>
                  <a:sym typeface="Arimo"/>
                </a:rPr>
                <a:t>Cảm ơn!</a:t>
              </a:r>
            </a:p>
          </p:txBody>
        </p:sp>
      </p:grpSp>
      <p:grpSp>
        <p:nvGrpSpPr>
          <p:cNvPr name="Group 11" id="11"/>
          <p:cNvGrpSpPr/>
          <p:nvPr/>
        </p:nvGrpSpPr>
        <p:grpSpPr>
          <a:xfrm rot="0">
            <a:off x="992238" y="4891831"/>
            <a:ext cx="9445526" cy="1814512"/>
            <a:chOff x="0" y="0"/>
            <a:chExt cx="12594035" cy="2419350"/>
          </a:xfrm>
        </p:grpSpPr>
        <p:sp>
          <p:nvSpPr>
            <p:cNvPr name="Freeform 12" id="12"/>
            <p:cNvSpPr/>
            <p:nvPr/>
          </p:nvSpPr>
          <p:spPr>
            <a:xfrm flipH="false" flipV="false" rot="0">
              <a:off x="0" y="0"/>
              <a:ext cx="12594035" cy="2419350"/>
            </a:xfrm>
            <a:custGeom>
              <a:avLst/>
              <a:gdLst/>
              <a:ahLst/>
              <a:cxnLst/>
              <a:rect r="r" b="b" t="t" l="l"/>
              <a:pathLst>
                <a:path h="2419350" w="12594035">
                  <a:moveTo>
                    <a:pt x="0" y="0"/>
                  </a:moveTo>
                  <a:lnTo>
                    <a:pt x="12594035" y="0"/>
                  </a:lnTo>
                  <a:lnTo>
                    <a:pt x="12594035" y="2419350"/>
                  </a:lnTo>
                  <a:lnTo>
                    <a:pt x="0" y="2419350"/>
                  </a:lnTo>
                  <a:close/>
                </a:path>
              </a:pathLst>
            </a:custGeom>
            <a:solidFill>
              <a:srgbClr val="000000">
                <a:alpha val="0"/>
              </a:srgbClr>
            </a:solidFill>
          </p:spPr>
        </p:sp>
        <p:sp>
          <p:nvSpPr>
            <p:cNvPr name="TextBox 13" id="13"/>
            <p:cNvSpPr txBox="true"/>
            <p:nvPr/>
          </p:nvSpPr>
          <p:spPr>
            <a:xfrm>
              <a:off x="0" y="-85725"/>
              <a:ext cx="12594035" cy="2505075"/>
            </a:xfrm>
            <a:prstGeom prst="rect">
              <a:avLst/>
            </a:prstGeom>
          </p:spPr>
          <p:txBody>
            <a:bodyPr anchor="t" rtlCol="false" tIns="0" lIns="0" bIns="0" rIns="0"/>
            <a:lstStyle/>
            <a:p>
              <a:pPr algn="l">
                <a:lnSpc>
                  <a:spcPts val="3562"/>
                </a:lnSpc>
              </a:pPr>
              <a:r>
                <a:rPr lang="en-US" sz="2187">
                  <a:solidFill>
                    <a:srgbClr val="2C3249"/>
                  </a:solidFill>
                  <a:latin typeface="Martel Sans"/>
                  <a:ea typeface="Martel Sans"/>
                  <a:cs typeface="Martel Sans"/>
                  <a:sym typeface="Martel Sans"/>
                </a:rPr>
                <a:t>Chúc mừng bạn đã hoàn thành hướng dẫn. Hy vọng bạn đã có những kiến thức bổ ích để bắt đầu dự án phát hiện khuôn mặt của riêng mình. Đừng ngần ngại khám phá và thử nghiệm thêm để nâng cao kỹ năng của bạn.</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BF4F3"/>
            </a:solidFill>
          </p:spPr>
        </p:sp>
      </p:grpSp>
      <p:grpSp>
        <p:nvGrpSpPr>
          <p:cNvPr name="Group 4" id="4"/>
          <p:cNvGrpSpPr/>
          <p:nvPr/>
        </p:nvGrpSpPr>
        <p:grpSpPr>
          <a:xfrm rot="0">
            <a:off x="0" y="-85725"/>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7171060" y="308224"/>
            <a:ext cx="7088237" cy="885974"/>
            <a:chOff x="0" y="0"/>
            <a:chExt cx="9450983" cy="1181298"/>
          </a:xfrm>
        </p:grpSpPr>
        <p:sp>
          <p:nvSpPr>
            <p:cNvPr name="Freeform 8" id="8"/>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9" id="9"/>
            <p:cNvSpPr txBox="true"/>
            <p:nvPr/>
          </p:nvSpPr>
          <p:spPr>
            <a:xfrm>
              <a:off x="0" y="-57150"/>
              <a:ext cx="9450983" cy="1238448"/>
            </a:xfrm>
            <a:prstGeom prst="rect">
              <a:avLst/>
            </a:prstGeom>
          </p:spPr>
          <p:txBody>
            <a:bodyPr anchor="t" rtlCol="false" tIns="0" lIns="0" bIns="0" rIns="0"/>
            <a:lstStyle/>
            <a:p>
              <a:pPr algn="l">
                <a:lnSpc>
                  <a:spcPts val="6937"/>
                </a:lnSpc>
              </a:pPr>
              <a:r>
                <a:rPr lang="en-US" sz="5562">
                  <a:solidFill>
                    <a:srgbClr val="272D45"/>
                  </a:solidFill>
                  <a:latin typeface="Arimo"/>
                  <a:ea typeface="Arimo"/>
                  <a:cs typeface="Arimo"/>
                  <a:sym typeface="Arimo"/>
                </a:rPr>
                <a:t>Cài Đặt Môi Trường</a:t>
              </a:r>
            </a:p>
          </p:txBody>
        </p:sp>
      </p:grpSp>
      <p:sp>
        <p:nvSpPr>
          <p:cNvPr name="Freeform 10" id="10" descr="preencoded.png"/>
          <p:cNvSpPr/>
          <p:nvPr/>
        </p:nvSpPr>
        <p:spPr>
          <a:xfrm flipH="false" flipV="false" rot="0">
            <a:off x="7171060" y="1453977"/>
            <a:ext cx="850315" cy="708720"/>
          </a:xfrm>
          <a:custGeom>
            <a:avLst/>
            <a:gdLst/>
            <a:ahLst/>
            <a:cxnLst/>
            <a:rect r="r" b="b" t="t" l="l"/>
            <a:pathLst>
              <a:path h="708720" w="850315">
                <a:moveTo>
                  <a:pt x="0" y="0"/>
                </a:moveTo>
                <a:lnTo>
                  <a:pt x="850315" y="0"/>
                </a:lnTo>
                <a:lnTo>
                  <a:pt x="850315" y="708720"/>
                </a:lnTo>
                <a:lnTo>
                  <a:pt x="0" y="708720"/>
                </a:lnTo>
                <a:lnTo>
                  <a:pt x="0" y="0"/>
                </a:lnTo>
                <a:close/>
              </a:path>
            </a:pathLst>
          </a:custGeom>
          <a:blipFill>
            <a:blip r:embed="rId4"/>
            <a:stretch>
              <a:fillRect l="0" t="-9989" r="0" b="-9989"/>
            </a:stretch>
          </a:blipFill>
        </p:spPr>
      </p:sp>
      <p:grpSp>
        <p:nvGrpSpPr>
          <p:cNvPr name="Group 11" id="11"/>
          <p:cNvGrpSpPr/>
          <p:nvPr/>
        </p:nvGrpSpPr>
        <p:grpSpPr>
          <a:xfrm rot="0">
            <a:off x="8176968" y="1608458"/>
            <a:ext cx="3437326" cy="554239"/>
            <a:chOff x="0" y="0"/>
            <a:chExt cx="4583102" cy="738985"/>
          </a:xfrm>
        </p:grpSpPr>
        <p:sp>
          <p:nvSpPr>
            <p:cNvPr name="Freeform 12" id="12"/>
            <p:cNvSpPr/>
            <p:nvPr/>
          </p:nvSpPr>
          <p:spPr>
            <a:xfrm flipH="false" flipV="false" rot="0">
              <a:off x="0" y="0"/>
              <a:ext cx="4583102" cy="738985"/>
            </a:xfrm>
            <a:custGeom>
              <a:avLst/>
              <a:gdLst/>
              <a:ahLst/>
              <a:cxnLst/>
              <a:rect r="r" b="b" t="t" l="l"/>
              <a:pathLst>
                <a:path h="738985" w="4583102">
                  <a:moveTo>
                    <a:pt x="0" y="0"/>
                  </a:moveTo>
                  <a:lnTo>
                    <a:pt x="4583102" y="0"/>
                  </a:lnTo>
                  <a:lnTo>
                    <a:pt x="4583102" y="738985"/>
                  </a:lnTo>
                  <a:lnTo>
                    <a:pt x="0" y="738985"/>
                  </a:lnTo>
                  <a:close/>
                </a:path>
              </a:pathLst>
            </a:custGeom>
            <a:solidFill>
              <a:srgbClr val="000000">
                <a:alpha val="0"/>
              </a:srgbClr>
            </a:solidFill>
          </p:spPr>
        </p:sp>
        <p:sp>
          <p:nvSpPr>
            <p:cNvPr name="TextBox 13" id="13"/>
            <p:cNvSpPr txBox="true"/>
            <p:nvPr/>
          </p:nvSpPr>
          <p:spPr>
            <a:xfrm>
              <a:off x="0" y="-38100"/>
              <a:ext cx="4583102" cy="777085"/>
            </a:xfrm>
            <a:prstGeom prst="rect">
              <a:avLst/>
            </a:prstGeom>
          </p:spPr>
          <p:txBody>
            <a:bodyPr anchor="t" rtlCol="false" tIns="0" lIns="0" bIns="0" rIns="0"/>
            <a:lstStyle/>
            <a:p>
              <a:pPr algn="l">
                <a:lnSpc>
                  <a:spcPts val="3437"/>
                </a:lnSpc>
              </a:pPr>
              <a:r>
                <a:rPr lang="en-US" sz="2750" b="true">
                  <a:solidFill>
                    <a:srgbClr val="2C3249"/>
                  </a:solidFill>
                  <a:latin typeface="Arimo Bold"/>
                  <a:ea typeface="Arimo Bold"/>
                  <a:cs typeface="Arimo Bold"/>
                  <a:sym typeface="Arimo Bold"/>
                </a:rPr>
                <a:t>Công cụ</a:t>
              </a:r>
            </a:p>
          </p:txBody>
        </p:sp>
      </p:grpSp>
      <p:grpSp>
        <p:nvGrpSpPr>
          <p:cNvPr name="Group 14" id="14"/>
          <p:cNvGrpSpPr/>
          <p:nvPr/>
        </p:nvGrpSpPr>
        <p:grpSpPr>
          <a:xfrm rot="0">
            <a:off x="10206430" y="1641057"/>
            <a:ext cx="10449043" cy="636760"/>
            <a:chOff x="0" y="0"/>
            <a:chExt cx="13932057" cy="849014"/>
          </a:xfrm>
        </p:grpSpPr>
        <p:sp>
          <p:nvSpPr>
            <p:cNvPr name="Freeform 15" id="15"/>
            <p:cNvSpPr/>
            <p:nvPr/>
          </p:nvSpPr>
          <p:spPr>
            <a:xfrm flipH="false" flipV="false" rot="0">
              <a:off x="0" y="0"/>
              <a:ext cx="13932058" cy="849014"/>
            </a:xfrm>
            <a:custGeom>
              <a:avLst/>
              <a:gdLst/>
              <a:ahLst/>
              <a:cxnLst/>
              <a:rect r="r" b="b" t="t" l="l"/>
              <a:pathLst>
                <a:path h="849014" w="13932058">
                  <a:moveTo>
                    <a:pt x="0" y="0"/>
                  </a:moveTo>
                  <a:lnTo>
                    <a:pt x="13932058" y="0"/>
                  </a:lnTo>
                  <a:lnTo>
                    <a:pt x="13932058" y="849014"/>
                  </a:lnTo>
                  <a:lnTo>
                    <a:pt x="0" y="849014"/>
                  </a:lnTo>
                  <a:close/>
                </a:path>
              </a:pathLst>
            </a:custGeom>
            <a:solidFill>
              <a:srgbClr val="000000">
                <a:alpha val="0"/>
              </a:srgbClr>
            </a:solidFill>
          </p:spPr>
        </p:sp>
        <p:sp>
          <p:nvSpPr>
            <p:cNvPr name="TextBox 16" id="16"/>
            <p:cNvSpPr txBox="true"/>
            <p:nvPr/>
          </p:nvSpPr>
          <p:spPr>
            <a:xfrm>
              <a:off x="0" y="-85725"/>
              <a:ext cx="13932057" cy="934739"/>
            </a:xfrm>
            <a:prstGeom prst="rect">
              <a:avLst/>
            </a:prstGeom>
          </p:spPr>
          <p:txBody>
            <a:bodyPr anchor="t" rtlCol="false" tIns="0" lIns="0" bIns="0" rIns="0"/>
            <a:lstStyle/>
            <a:p>
              <a:pPr algn="l">
                <a:lnSpc>
                  <a:spcPts val="3562"/>
                </a:lnSpc>
              </a:pPr>
              <a:r>
                <a:rPr lang="en-US" sz="2187">
                  <a:solidFill>
                    <a:srgbClr val="2C3249"/>
                  </a:solidFill>
                  <a:latin typeface="Martel Sans"/>
                  <a:ea typeface="Martel Sans"/>
                  <a:cs typeface="Martel Sans"/>
                  <a:sym typeface="Martel Sans"/>
                </a:rPr>
                <a:t>PyCharm và Python 3.x.</a:t>
              </a:r>
            </a:p>
          </p:txBody>
        </p:sp>
      </p:grpSp>
      <p:sp>
        <p:nvSpPr>
          <p:cNvPr name="Freeform 17" id="17" descr="preencoded.png"/>
          <p:cNvSpPr/>
          <p:nvPr/>
        </p:nvSpPr>
        <p:spPr>
          <a:xfrm flipH="false" flipV="false" rot="0">
            <a:off x="7245942" y="2877072"/>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5"/>
            <a:stretch>
              <a:fillRect l="0" t="0" r="0" b="0"/>
            </a:stretch>
          </a:blipFill>
        </p:spPr>
      </p:sp>
      <p:grpSp>
        <p:nvGrpSpPr>
          <p:cNvPr name="Group 18" id="18"/>
          <p:cNvGrpSpPr/>
          <p:nvPr/>
        </p:nvGrpSpPr>
        <p:grpSpPr>
          <a:xfrm rot="0">
            <a:off x="8176968" y="2992192"/>
            <a:ext cx="2865090" cy="442912"/>
            <a:chOff x="0" y="0"/>
            <a:chExt cx="3820120" cy="590550"/>
          </a:xfrm>
        </p:grpSpPr>
        <p:sp>
          <p:nvSpPr>
            <p:cNvPr name="Freeform 19" id="19"/>
            <p:cNvSpPr/>
            <p:nvPr/>
          </p:nvSpPr>
          <p:spPr>
            <a:xfrm flipH="false" flipV="false" rot="0">
              <a:off x="0" y="0"/>
              <a:ext cx="3820120" cy="590550"/>
            </a:xfrm>
            <a:custGeom>
              <a:avLst/>
              <a:gdLst/>
              <a:ahLst/>
              <a:cxnLst/>
              <a:rect r="r" b="b" t="t" l="l"/>
              <a:pathLst>
                <a:path h="590550" w="3820120">
                  <a:moveTo>
                    <a:pt x="0" y="0"/>
                  </a:moveTo>
                  <a:lnTo>
                    <a:pt x="3820120" y="0"/>
                  </a:lnTo>
                  <a:lnTo>
                    <a:pt x="3820120" y="590550"/>
                  </a:lnTo>
                  <a:lnTo>
                    <a:pt x="0" y="590550"/>
                  </a:lnTo>
                  <a:close/>
                </a:path>
              </a:pathLst>
            </a:custGeom>
            <a:solidFill>
              <a:srgbClr val="000000">
                <a:alpha val="0"/>
              </a:srgbClr>
            </a:solidFill>
          </p:spPr>
        </p:sp>
        <p:sp>
          <p:nvSpPr>
            <p:cNvPr name="TextBox 20" id="20"/>
            <p:cNvSpPr txBox="true"/>
            <p:nvPr/>
          </p:nvSpPr>
          <p:spPr>
            <a:xfrm>
              <a:off x="0" y="-38100"/>
              <a:ext cx="3820120" cy="628650"/>
            </a:xfrm>
            <a:prstGeom prst="rect">
              <a:avLst/>
            </a:prstGeom>
          </p:spPr>
          <p:txBody>
            <a:bodyPr anchor="t" rtlCol="false" tIns="0" lIns="0" bIns="0" rIns="0"/>
            <a:lstStyle/>
            <a:p>
              <a:pPr algn="l">
                <a:lnSpc>
                  <a:spcPts val="3437"/>
                </a:lnSpc>
              </a:pPr>
              <a:r>
                <a:rPr lang="en-US" sz="2750" b="true">
                  <a:solidFill>
                    <a:srgbClr val="2C3249"/>
                  </a:solidFill>
                  <a:latin typeface="Arimo Bold"/>
                  <a:ea typeface="Arimo Bold"/>
                  <a:cs typeface="Arimo Bold"/>
                  <a:sym typeface="Arimo Bold"/>
                </a:rPr>
                <a:t>Thư viện</a:t>
              </a:r>
            </a:p>
          </p:txBody>
        </p:sp>
      </p:grpSp>
      <p:grpSp>
        <p:nvGrpSpPr>
          <p:cNvPr name="Group 21" id="21"/>
          <p:cNvGrpSpPr/>
          <p:nvPr/>
        </p:nvGrpSpPr>
        <p:grpSpPr>
          <a:xfrm rot="0">
            <a:off x="7341340" y="3704408"/>
            <a:ext cx="2865090" cy="453629"/>
            <a:chOff x="0" y="0"/>
            <a:chExt cx="3820120" cy="604838"/>
          </a:xfrm>
        </p:grpSpPr>
        <p:sp>
          <p:nvSpPr>
            <p:cNvPr name="Freeform 22" id="22"/>
            <p:cNvSpPr/>
            <p:nvPr/>
          </p:nvSpPr>
          <p:spPr>
            <a:xfrm flipH="false" flipV="false" rot="0">
              <a:off x="0" y="0"/>
              <a:ext cx="3820120" cy="604838"/>
            </a:xfrm>
            <a:custGeom>
              <a:avLst/>
              <a:gdLst/>
              <a:ahLst/>
              <a:cxnLst/>
              <a:rect r="r" b="b" t="t" l="l"/>
              <a:pathLst>
                <a:path h="604838" w="3820120">
                  <a:moveTo>
                    <a:pt x="0" y="0"/>
                  </a:moveTo>
                  <a:lnTo>
                    <a:pt x="3820120" y="0"/>
                  </a:lnTo>
                  <a:lnTo>
                    <a:pt x="3820120" y="604838"/>
                  </a:lnTo>
                  <a:lnTo>
                    <a:pt x="0" y="604838"/>
                  </a:lnTo>
                  <a:close/>
                </a:path>
              </a:pathLst>
            </a:custGeom>
            <a:solidFill>
              <a:srgbClr val="000000">
                <a:alpha val="0"/>
              </a:srgbClr>
            </a:solidFill>
          </p:spPr>
        </p:sp>
        <p:sp>
          <p:nvSpPr>
            <p:cNvPr name="TextBox 23" id="23"/>
            <p:cNvSpPr txBox="true"/>
            <p:nvPr/>
          </p:nvSpPr>
          <p:spPr>
            <a:xfrm>
              <a:off x="0" y="-85725"/>
              <a:ext cx="3820120"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C3249"/>
                  </a:solidFill>
                  <a:latin typeface="Martel Sans"/>
                  <a:ea typeface="Martel Sans"/>
                  <a:cs typeface="Martel Sans"/>
                  <a:sym typeface="Martel Sans"/>
                </a:rPr>
                <a:t>cvzone </a:t>
              </a:r>
            </a:p>
          </p:txBody>
        </p:sp>
      </p:grpSp>
      <p:grpSp>
        <p:nvGrpSpPr>
          <p:cNvPr name="Group 24" id="24"/>
          <p:cNvGrpSpPr/>
          <p:nvPr/>
        </p:nvGrpSpPr>
        <p:grpSpPr>
          <a:xfrm rot="0">
            <a:off x="7341340" y="4377112"/>
            <a:ext cx="2865090" cy="453629"/>
            <a:chOff x="0" y="0"/>
            <a:chExt cx="3820120" cy="604838"/>
          </a:xfrm>
        </p:grpSpPr>
        <p:sp>
          <p:nvSpPr>
            <p:cNvPr name="Freeform 25" id="25"/>
            <p:cNvSpPr/>
            <p:nvPr/>
          </p:nvSpPr>
          <p:spPr>
            <a:xfrm flipH="false" flipV="false" rot="0">
              <a:off x="0" y="0"/>
              <a:ext cx="3820120" cy="604838"/>
            </a:xfrm>
            <a:custGeom>
              <a:avLst/>
              <a:gdLst/>
              <a:ahLst/>
              <a:cxnLst/>
              <a:rect r="r" b="b" t="t" l="l"/>
              <a:pathLst>
                <a:path h="604838" w="3820120">
                  <a:moveTo>
                    <a:pt x="0" y="0"/>
                  </a:moveTo>
                  <a:lnTo>
                    <a:pt x="3820120" y="0"/>
                  </a:lnTo>
                  <a:lnTo>
                    <a:pt x="3820120" y="604838"/>
                  </a:lnTo>
                  <a:lnTo>
                    <a:pt x="0" y="604838"/>
                  </a:lnTo>
                  <a:close/>
                </a:path>
              </a:pathLst>
            </a:custGeom>
            <a:solidFill>
              <a:srgbClr val="000000">
                <a:alpha val="0"/>
              </a:srgbClr>
            </a:solidFill>
          </p:spPr>
        </p:sp>
        <p:sp>
          <p:nvSpPr>
            <p:cNvPr name="TextBox 26" id="26"/>
            <p:cNvSpPr txBox="true"/>
            <p:nvPr/>
          </p:nvSpPr>
          <p:spPr>
            <a:xfrm>
              <a:off x="0" y="-85725"/>
              <a:ext cx="3820120"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C3249"/>
                  </a:solidFill>
                  <a:latin typeface="Martel Sans"/>
                  <a:ea typeface="Martel Sans"/>
                  <a:cs typeface="Martel Sans"/>
                  <a:sym typeface="Martel Sans"/>
                </a:rPr>
                <a:t>ultralytics</a:t>
              </a:r>
            </a:p>
          </p:txBody>
        </p:sp>
      </p:grpSp>
      <p:grpSp>
        <p:nvGrpSpPr>
          <p:cNvPr name="Group 27" id="27"/>
          <p:cNvGrpSpPr/>
          <p:nvPr/>
        </p:nvGrpSpPr>
        <p:grpSpPr>
          <a:xfrm rot="0">
            <a:off x="7341340" y="5012011"/>
            <a:ext cx="2865090" cy="453629"/>
            <a:chOff x="0" y="0"/>
            <a:chExt cx="3820120" cy="604838"/>
          </a:xfrm>
        </p:grpSpPr>
        <p:sp>
          <p:nvSpPr>
            <p:cNvPr name="Freeform 28" id="28"/>
            <p:cNvSpPr/>
            <p:nvPr/>
          </p:nvSpPr>
          <p:spPr>
            <a:xfrm flipH="false" flipV="false" rot="0">
              <a:off x="0" y="0"/>
              <a:ext cx="3820120" cy="604838"/>
            </a:xfrm>
            <a:custGeom>
              <a:avLst/>
              <a:gdLst/>
              <a:ahLst/>
              <a:cxnLst/>
              <a:rect r="r" b="b" t="t" l="l"/>
              <a:pathLst>
                <a:path h="604838" w="3820120">
                  <a:moveTo>
                    <a:pt x="0" y="0"/>
                  </a:moveTo>
                  <a:lnTo>
                    <a:pt x="3820120" y="0"/>
                  </a:lnTo>
                  <a:lnTo>
                    <a:pt x="3820120" y="604838"/>
                  </a:lnTo>
                  <a:lnTo>
                    <a:pt x="0" y="604838"/>
                  </a:lnTo>
                  <a:close/>
                </a:path>
              </a:pathLst>
            </a:custGeom>
            <a:solidFill>
              <a:srgbClr val="000000">
                <a:alpha val="0"/>
              </a:srgbClr>
            </a:solidFill>
          </p:spPr>
        </p:sp>
        <p:sp>
          <p:nvSpPr>
            <p:cNvPr name="TextBox 29" id="29"/>
            <p:cNvSpPr txBox="true"/>
            <p:nvPr/>
          </p:nvSpPr>
          <p:spPr>
            <a:xfrm>
              <a:off x="0" y="-85725"/>
              <a:ext cx="3820120"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C3249"/>
                  </a:solidFill>
                  <a:latin typeface="Martel Sans"/>
                  <a:ea typeface="Martel Sans"/>
                  <a:cs typeface="Martel Sans"/>
                  <a:sym typeface="Martel Sans"/>
                </a:rPr>
                <a:t>mediapipe</a:t>
              </a:r>
            </a:p>
          </p:txBody>
        </p:sp>
      </p:grpSp>
      <p:grpSp>
        <p:nvGrpSpPr>
          <p:cNvPr name="Group 30" id="30"/>
          <p:cNvGrpSpPr/>
          <p:nvPr/>
        </p:nvGrpSpPr>
        <p:grpSpPr>
          <a:xfrm rot="0">
            <a:off x="7341340" y="5579940"/>
            <a:ext cx="2865090" cy="453629"/>
            <a:chOff x="0" y="0"/>
            <a:chExt cx="3820120" cy="604838"/>
          </a:xfrm>
        </p:grpSpPr>
        <p:sp>
          <p:nvSpPr>
            <p:cNvPr name="Freeform 31" id="31"/>
            <p:cNvSpPr/>
            <p:nvPr/>
          </p:nvSpPr>
          <p:spPr>
            <a:xfrm flipH="false" flipV="false" rot="0">
              <a:off x="0" y="0"/>
              <a:ext cx="3820120" cy="604838"/>
            </a:xfrm>
            <a:custGeom>
              <a:avLst/>
              <a:gdLst/>
              <a:ahLst/>
              <a:cxnLst/>
              <a:rect r="r" b="b" t="t" l="l"/>
              <a:pathLst>
                <a:path h="604838" w="3820120">
                  <a:moveTo>
                    <a:pt x="0" y="0"/>
                  </a:moveTo>
                  <a:lnTo>
                    <a:pt x="3820120" y="0"/>
                  </a:lnTo>
                  <a:lnTo>
                    <a:pt x="3820120" y="604838"/>
                  </a:lnTo>
                  <a:lnTo>
                    <a:pt x="0" y="604838"/>
                  </a:lnTo>
                  <a:close/>
                </a:path>
              </a:pathLst>
            </a:custGeom>
            <a:solidFill>
              <a:srgbClr val="000000">
                <a:alpha val="0"/>
              </a:srgbClr>
            </a:solidFill>
          </p:spPr>
        </p:sp>
        <p:sp>
          <p:nvSpPr>
            <p:cNvPr name="TextBox 32" id="32"/>
            <p:cNvSpPr txBox="true"/>
            <p:nvPr/>
          </p:nvSpPr>
          <p:spPr>
            <a:xfrm>
              <a:off x="0" y="-85725"/>
              <a:ext cx="3820120"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C3249"/>
                  </a:solidFill>
                  <a:latin typeface="Martel Sans"/>
                  <a:ea typeface="Martel Sans"/>
                  <a:cs typeface="Martel Sans"/>
                  <a:sym typeface="Martel Sans"/>
                </a:rPr>
                <a:t>yolo</a:t>
              </a:r>
            </a:p>
          </p:txBody>
        </p:sp>
      </p:grpSp>
      <p:grpSp>
        <p:nvGrpSpPr>
          <p:cNvPr name="Group 33" id="33"/>
          <p:cNvGrpSpPr/>
          <p:nvPr/>
        </p:nvGrpSpPr>
        <p:grpSpPr>
          <a:xfrm rot="0">
            <a:off x="7341340" y="6266635"/>
            <a:ext cx="2865090" cy="453629"/>
            <a:chOff x="0" y="0"/>
            <a:chExt cx="3820120" cy="604838"/>
          </a:xfrm>
        </p:grpSpPr>
        <p:sp>
          <p:nvSpPr>
            <p:cNvPr name="Freeform 34" id="34"/>
            <p:cNvSpPr/>
            <p:nvPr/>
          </p:nvSpPr>
          <p:spPr>
            <a:xfrm flipH="false" flipV="false" rot="0">
              <a:off x="0" y="0"/>
              <a:ext cx="3820120" cy="604838"/>
            </a:xfrm>
            <a:custGeom>
              <a:avLst/>
              <a:gdLst/>
              <a:ahLst/>
              <a:cxnLst/>
              <a:rect r="r" b="b" t="t" l="l"/>
              <a:pathLst>
                <a:path h="604838" w="3820120">
                  <a:moveTo>
                    <a:pt x="0" y="0"/>
                  </a:moveTo>
                  <a:lnTo>
                    <a:pt x="3820120" y="0"/>
                  </a:lnTo>
                  <a:lnTo>
                    <a:pt x="3820120" y="604838"/>
                  </a:lnTo>
                  <a:lnTo>
                    <a:pt x="0" y="604838"/>
                  </a:lnTo>
                  <a:close/>
                </a:path>
              </a:pathLst>
            </a:custGeom>
            <a:solidFill>
              <a:srgbClr val="000000">
                <a:alpha val="0"/>
              </a:srgbClr>
            </a:solidFill>
          </p:spPr>
        </p:sp>
        <p:sp>
          <p:nvSpPr>
            <p:cNvPr name="TextBox 35" id="35"/>
            <p:cNvSpPr txBox="true"/>
            <p:nvPr/>
          </p:nvSpPr>
          <p:spPr>
            <a:xfrm>
              <a:off x="0" y="-85725"/>
              <a:ext cx="3820120"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C3249"/>
                  </a:solidFill>
                  <a:latin typeface="Martel Sans"/>
                  <a:ea typeface="Martel Sans"/>
                  <a:cs typeface="Martel Sans"/>
                  <a:sym typeface="Martel Sans"/>
                </a:rPr>
                <a:t>pytorch</a:t>
              </a:r>
            </a:p>
          </p:txBody>
        </p:sp>
      </p:grpSp>
      <p:sp>
        <p:nvSpPr>
          <p:cNvPr name="Freeform 36" id="36" descr="preencoded.png"/>
          <p:cNvSpPr/>
          <p:nvPr/>
        </p:nvSpPr>
        <p:spPr>
          <a:xfrm flipH="false" flipV="false" rot="0">
            <a:off x="7277852" y="7471324"/>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6"/>
            <a:stretch>
              <a:fillRect l="0" t="0" r="0" b="0"/>
            </a:stretch>
          </a:blipFill>
        </p:spPr>
      </p:sp>
      <p:grpSp>
        <p:nvGrpSpPr>
          <p:cNvPr name="Group 37" id="37"/>
          <p:cNvGrpSpPr/>
          <p:nvPr/>
        </p:nvGrpSpPr>
        <p:grpSpPr>
          <a:xfrm rot="0">
            <a:off x="8208878" y="7604228"/>
            <a:ext cx="2864941" cy="442912"/>
            <a:chOff x="0" y="0"/>
            <a:chExt cx="3819922" cy="590550"/>
          </a:xfrm>
        </p:grpSpPr>
        <p:sp>
          <p:nvSpPr>
            <p:cNvPr name="Freeform 38" id="38"/>
            <p:cNvSpPr/>
            <p:nvPr/>
          </p:nvSpPr>
          <p:spPr>
            <a:xfrm flipH="false" flipV="false" rot="0">
              <a:off x="0" y="0"/>
              <a:ext cx="3819922" cy="590550"/>
            </a:xfrm>
            <a:custGeom>
              <a:avLst/>
              <a:gdLst/>
              <a:ahLst/>
              <a:cxnLst/>
              <a:rect r="r" b="b" t="t" l="l"/>
              <a:pathLst>
                <a:path h="590550" w="3819922">
                  <a:moveTo>
                    <a:pt x="0" y="0"/>
                  </a:moveTo>
                  <a:lnTo>
                    <a:pt x="3819922" y="0"/>
                  </a:lnTo>
                  <a:lnTo>
                    <a:pt x="3819922" y="590550"/>
                  </a:lnTo>
                  <a:lnTo>
                    <a:pt x="0" y="590550"/>
                  </a:lnTo>
                  <a:close/>
                </a:path>
              </a:pathLst>
            </a:custGeom>
            <a:solidFill>
              <a:srgbClr val="000000">
                <a:alpha val="0"/>
              </a:srgbClr>
            </a:solidFill>
          </p:spPr>
        </p:sp>
        <p:sp>
          <p:nvSpPr>
            <p:cNvPr name="TextBox 39" id="39"/>
            <p:cNvSpPr txBox="true"/>
            <p:nvPr/>
          </p:nvSpPr>
          <p:spPr>
            <a:xfrm>
              <a:off x="0" y="-38100"/>
              <a:ext cx="3819922" cy="628650"/>
            </a:xfrm>
            <a:prstGeom prst="rect">
              <a:avLst/>
            </a:prstGeom>
          </p:spPr>
          <p:txBody>
            <a:bodyPr anchor="t" rtlCol="false" tIns="0" lIns="0" bIns="0" rIns="0"/>
            <a:lstStyle/>
            <a:p>
              <a:pPr algn="l">
                <a:lnSpc>
                  <a:spcPts val="3437"/>
                </a:lnSpc>
              </a:pPr>
              <a:r>
                <a:rPr lang="en-US" sz="2750" b="true">
                  <a:solidFill>
                    <a:srgbClr val="2C3249"/>
                  </a:solidFill>
                  <a:latin typeface="Arimo Bold"/>
                  <a:ea typeface="Arimo Bold"/>
                  <a:cs typeface="Arimo Bold"/>
                  <a:sym typeface="Arimo Bold"/>
                </a:rPr>
                <a:t>Cài đặt</a:t>
              </a:r>
            </a:p>
          </p:txBody>
        </p:sp>
      </p:grpSp>
      <p:grpSp>
        <p:nvGrpSpPr>
          <p:cNvPr name="Group 40" id="40"/>
          <p:cNvGrpSpPr/>
          <p:nvPr/>
        </p:nvGrpSpPr>
        <p:grpSpPr>
          <a:xfrm rot="0">
            <a:off x="7277852" y="8361019"/>
            <a:ext cx="6571373" cy="610496"/>
            <a:chOff x="0" y="0"/>
            <a:chExt cx="8761830" cy="813994"/>
          </a:xfrm>
        </p:grpSpPr>
        <p:sp>
          <p:nvSpPr>
            <p:cNvPr name="Freeform 41" id="41"/>
            <p:cNvSpPr/>
            <p:nvPr/>
          </p:nvSpPr>
          <p:spPr>
            <a:xfrm flipH="false" flipV="false" rot="0">
              <a:off x="0" y="0"/>
              <a:ext cx="8761830" cy="813994"/>
            </a:xfrm>
            <a:custGeom>
              <a:avLst/>
              <a:gdLst/>
              <a:ahLst/>
              <a:cxnLst/>
              <a:rect r="r" b="b" t="t" l="l"/>
              <a:pathLst>
                <a:path h="813994" w="8761830">
                  <a:moveTo>
                    <a:pt x="0" y="0"/>
                  </a:moveTo>
                  <a:lnTo>
                    <a:pt x="8761830" y="0"/>
                  </a:lnTo>
                  <a:lnTo>
                    <a:pt x="8761830" y="813994"/>
                  </a:lnTo>
                  <a:lnTo>
                    <a:pt x="0" y="813994"/>
                  </a:lnTo>
                  <a:close/>
                </a:path>
              </a:pathLst>
            </a:custGeom>
            <a:solidFill>
              <a:srgbClr val="000000">
                <a:alpha val="0"/>
              </a:srgbClr>
            </a:solidFill>
          </p:spPr>
        </p:sp>
        <p:sp>
          <p:nvSpPr>
            <p:cNvPr name="TextBox 42" id="42"/>
            <p:cNvSpPr txBox="true"/>
            <p:nvPr/>
          </p:nvSpPr>
          <p:spPr>
            <a:xfrm>
              <a:off x="0" y="-133350"/>
              <a:ext cx="8761830" cy="947344"/>
            </a:xfrm>
            <a:prstGeom prst="rect">
              <a:avLst/>
            </a:prstGeom>
          </p:spPr>
          <p:txBody>
            <a:bodyPr anchor="t" rtlCol="false" tIns="0" lIns="0" bIns="0" rIns="0"/>
            <a:lstStyle/>
            <a:p>
              <a:pPr algn="l">
                <a:lnSpc>
                  <a:spcPts val="3562"/>
                </a:lnSpc>
              </a:pPr>
              <a:r>
                <a:rPr lang="en-US" sz="2187">
                  <a:solidFill>
                    <a:srgbClr val="2C3249"/>
                  </a:solidFill>
                  <a:latin typeface="Consolas"/>
                  <a:ea typeface="Consolas"/>
                  <a:cs typeface="Consolas"/>
                  <a:sym typeface="Consolas"/>
                </a:rPr>
                <a:t>pip install cvzone ultralytics mediapipe </a:t>
              </a:r>
            </a:p>
          </p:txBody>
        </p:sp>
      </p:grpSp>
      <p:grpSp>
        <p:nvGrpSpPr>
          <p:cNvPr name="Group 43" id="43"/>
          <p:cNvGrpSpPr/>
          <p:nvPr/>
        </p:nvGrpSpPr>
        <p:grpSpPr>
          <a:xfrm rot="0">
            <a:off x="7245942" y="9047715"/>
            <a:ext cx="6571373" cy="610496"/>
            <a:chOff x="0" y="0"/>
            <a:chExt cx="8761830" cy="813994"/>
          </a:xfrm>
        </p:grpSpPr>
        <p:sp>
          <p:nvSpPr>
            <p:cNvPr name="Freeform 44" id="44"/>
            <p:cNvSpPr/>
            <p:nvPr/>
          </p:nvSpPr>
          <p:spPr>
            <a:xfrm flipH="false" flipV="false" rot="0">
              <a:off x="0" y="0"/>
              <a:ext cx="8761830" cy="813994"/>
            </a:xfrm>
            <a:custGeom>
              <a:avLst/>
              <a:gdLst/>
              <a:ahLst/>
              <a:cxnLst/>
              <a:rect r="r" b="b" t="t" l="l"/>
              <a:pathLst>
                <a:path h="813994" w="8761830">
                  <a:moveTo>
                    <a:pt x="0" y="0"/>
                  </a:moveTo>
                  <a:lnTo>
                    <a:pt x="8761830" y="0"/>
                  </a:lnTo>
                  <a:lnTo>
                    <a:pt x="8761830" y="813994"/>
                  </a:lnTo>
                  <a:lnTo>
                    <a:pt x="0" y="813994"/>
                  </a:lnTo>
                  <a:close/>
                </a:path>
              </a:pathLst>
            </a:custGeom>
            <a:solidFill>
              <a:srgbClr val="000000">
                <a:alpha val="0"/>
              </a:srgbClr>
            </a:solidFill>
          </p:spPr>
        </p:sp>
        <p:sp>
          <p:nvSpPr>
            <p:cNvPr name="TextBox 45" id="45"/>
            <p:cNvSpPr txBox="true"/>
            <p:nvPr/>
          </p:nvSpPr>
          <p:spPr>
            <a:xfrm>
              <a:off x="0" y="-133350"/>
              <a:ext cx="8761830" cy="947344"/>
            </a:xfrm>
            <a:prstGeom prst="rect">
              <a:avLst/>
            </a:prstGeom>
          </p:spPr>
          <p:txBody>
            <a:bodyPr anchor="t" rtlCol="false" tIns="0" lIns="0" bIns="0" rIns="0"/>
            <a:lstStyle/>
            <a:p>
              <a:pPr algn="l">
                <a:lnSpc>
                  <a:spcPts val="3562"/>
                </a:lnSpc>
              </a:pPr>
              <a:r>
                <a:rPr lang="en-US" sz="2187" u="sng">
                  <a:solidFill>
                    <a:srgbClr val="2C3249"/>
                  </a:solidFill>
                  <a:latin typeface="Consolas"/>
                  <a:ea typeface="Consolas"/>
                  <a:cs typeface="Consolas"/>
                  <a:sym typeface="Consolas"/>
                </a:rPr>
                <a:t>https://pytorch.org/get-started/locally/</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BF4F3"/>
            </a:solidFill>
          </p:spPr>
        </p:sp>
      </p:grpSp>
      <p:grpSp>
        <p:nvGrpSpPr>
          <p:cNvPr name="Group 4" id="4"/>
          <p:cNvGrpSpPr/>
          <p:nvPr/>
        </p:nvGrpSpPr>
        <p:grpSpPr>
          <a:xfrm rot="0">
            <a:off x="0" y="-85725"/>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7171060" y="308224"/>
            <a:ext cx="7088237" cy="885974"/>
            <a:chOff x="0" y="0"/>
            <a:chExt cx="9450983" cy="1181298"/>
          </a:xfrm>
        </p:grpSpPr>
        <p:sp>
          <p:nvSpPr>
            <p:cNvPr name="Freeform 8" id="8"/>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9" id="9"/>
            <p:cNvSpPr txBox="true"/>
            <p:nvPr/>
          </p:nvSpPr>
          <p:spPr>
            <a:xfrm>
              <a:off x="0" y="-57150"/>
              <a:ext cx="9450983" cy="1238448"/>
            </a:xfrm>
            <a:prstGeom prst="rect">
              <a:avLst/>
            </a:prstGeom>
          </p:spPr>
          <p:txBody>
            <a:bodyPr anchor="t" rtlCol="false" tIns="0" lIns="0" bIns="0" rIns="0"/>
            <a:lstStyle/>
            <a:p>
              <a:pPr algn="l">
                <a:lnSpc>
                  <a:spcPts val="6937"/>
                </a:lnSpc>
              </a:pPr>
              <a:r>
                <a:rPr lang="en-US" sz="5562">
                  <a:solidFill>
                    <a:srgbClr val="272D45"/>
                  </a:solidFill>
                  <a:latin typeface="Arimo"/>
                  <a:ea typeface="Arimo"/>
                  <a:cs typeface="Arimo"/>
                  <a:sym typeface="Arimo"/>
                </a:rPr>
                <a:t>Cài Đặt Môi Trường</a:t>
              </a:r>
            </a:p>
          </p:txBody>
        </p:sp>
      </p:grpSp>
      <p:sp>
        <p:nvSpPr>
          <p:cNvPr name="Freeform 10" id="10" descr="preencoded.png"/>
          <p:cNvSpPr/>
          <p:nvPr/>
        </p:nvSpPr>
        <p:spPr>
          <a:xfrm flipH="false" flipV="false" rot="0">
            <a:off x="7202970" y="1557361"/>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4"/>
            <a:stretch>
              <a:fillRect l="0" t="0" r="0" b="0"/>
            </a:stretch>
          </a:blipFill>
        </p:spPr>
      </p:sp>
      <p:grpSp>
        <p:nvGrpSpPr>
          <p:cNvPr name="Group 11" id="11"/>
          <p:cNvGrpSpPr/>
          <p:nvPr/>
        </p:nvGrpSpPr>
        <p:grpSpPr>
          <a:xfrm rot="0">
            <a:off x="8133995" y="1690265"/>
            <a:ext cx="2864941" cy="554239"/>
            <a:chOff x="0" y="0"/>
            <a:chExt cx="3819922" cy="738985"/>
          </a:xfrm>
        </p:grpSpPr>
        <p:sp>
          <p:nvSpPr>
            <p:cNvPr name="Freeform 12" id="12"/>
            <p:cNvSpPr/>
            <p:nvPr/>
          </p:nvSpPr>
          <p:spPr>
            <a:xfrm flipH="false" flipV="false" rot="0">
              <a:off x="0" y="0"/>
              <a:ext cx="3819922" cy="738985"/>
            </a:xfrm>
            <a:custGeom>
              <a:avLst/>
              <a:gdLst/>
              <a:ahLst/>
              <a:cxnLst/>
              <a:rect r="r" b="b" t="t" l="l"/>
              <a:pathLst>
                <a:path h="738985" w="3819922">
                  <a:moveTo>
                    <a:pt x="0" y="0"/>
                  </a:moveTo>
                  <a:lnTo>
                    <a:pt x="3819922" y="0"/>
                  </a:lnTo>
                  <a:lnTo>
                    <a:pt x="3819922" y="738985"/>
                  </a:lnTo>
                  <a:lnTo>
                    <a:pt x="0" y="738985"/>
                  </a:lnTo>
                  <a:close/>
                </a:path>
              </a:pathLst>
            </a:custGeom>
            <a:solidFill>
              <a:srgbClr val="000000">
                <a:alpha val="0"/>
              </a:srgbClr>
            </a:solidFill>
          </p:spPr>
        </p:sp>
        <p:sp>
          <p:nvSpPr>
            <p:cNvPr name="TextBox 13" id="13"/>
            <p:cNvSpPr txBox="true"/>
            <p:nvPr/>
          </p:nvSpPr>
          <p:spPr>
            <a:xfrm>
              <a:off x="0" y="-38100"/>
              <a:ext cx="3819922" cy="777085"/>
            </a:xfrm>
            <a:prstGeom prst="rect">
              <a:avLst/>
            </a:prstGeom>
          </p:spPr>
          <p:txBody>
            <a:bodyPr anchor="t" rtlCol="false" tIns="0" lIns="0" bIns="0" rIns="0"/>
            <a:lstStyle/>
            <a:p>
              <a:pPr algn="l">
                <a:lnSpc>
                  <a:spcPts val="3437"/>
                </a:lnSpc>
              </a:pPr>
              <a:r>
                <a:rPr lang="en-US" sz="2750" b="true">
                  <a:solidFill>
                    <a:srgbClr val="2C3249"/>
                  </a:solidFill>
                  <a:latin typeface="Arimo Bold"/>
                  <a:ea typeface="Arimo Bold"/>
                  <a:cs typeface="Arimo Bold"/>
                  <a:sym typeface="Arimo Bold"/>
                </a:rPr>
                <a:t>Cài đặt: Pytorch</a:t>
              </a:r>
            </a:p>
          </p:txBody>
        </p:sp>
      </p:grpSp>
      <p:grpSp>
        <p:nvGrpSpPr>
          <p:cNvPr name="Group 14" id="14"/>
          <p:cNvGrpSpPr/>
          <p:nvPr/>
        </p:nvGrpSpPr>
        <p:grpSpPr>
          <a:xfrm rot="0">
            <a:off x="7314444" y="2985218"/>
            <a:ext cx="10405734" cy="877619"/>
            <a:chOff x="0" y="0"/>
            <a:chExt cx="13874312" cy="1170158"/>
          </a:xfrm>
        </p:grpSpPr>
        <p:sp>
          <p:nvSpPr>
            <p:cNvPr name="Freeform 15" id="15"/>
            <p:cNvSpPr/>
            <p:nvPr/>
          </p:nvSpPr>
          <p:spPr>
            <a:xfrm flipH="false" flipV="false" rot="0">
              <a:off x="0" y="0"/>
              <a:ext cx="13874313" cy="1170158"/>
            </a:xfrm>
            <a:custGeom>
              <a:avLst/>
              <a:gdLst/>
              <a:ahLst/>
              <a:cxnLst/>
              <a:rect r="r" b="b" t="t" l="l"/>
              <a:pathLst>
                <a:path h="1170158" w="13874313">
                  <a:moveTo>
                    <a:pt x="0" y="0"/>
                  </a:moveTo>
                  <a:lnTo>
                    <a:pt x="13874313" y="0"/>
                  </a:lnTo>
                  <a:lnTo>
                    <a:pt x="13874313" y="1170158"/>
                  </a:lnTo>
                  <a:lnTo>
                    <a:pt x="0" y="1170158"/>
                  </a:lnTo>
                  <a:close/>
                </a:path>
              </a:pathLst>
            </a:custGeom>
            <a:solidFill>
              <a:srgbClr val="000000">
                <a:alpha val="0"/>
              </a:srgbClr>
            </a:solidFill>
          </p:spPr>
        </p:sp>
        <p:sp>
          <p:nvSpPr>
            <p:cNvPr name="TextBox 16" id="16"/>
            <p:cNvSpPr txBox="true"/>
            <p:nvPr/>
          </p:nvSpPr>
          <p:spPr>
            <a:xfrm>
              <a:off x="0" y="-133350"/>
              <a:ext cx="13874312" cy="1303508"/>
            </a:xfrm>
            <a:prstGeom prst="rect">
              <a:avLst/>
            </a:prstGeom>
          </p:spPr>
          <p:txBody>
            <a:bodyPr anchor="t" rtlCol="false" tIns="0" lIns="0" bIns="0" rIns="0"/>
            <a:lstStyle/>
            <a:p>
              <a:pPr algn="l">
                <a:lnSpc>
                  <a:spcPts val="3562"/>
                </a:lnSpc>
              </a:pPr>
              <a:r>
                <a:rPr lang="en-US" sz="2187">
                  <a:solidFill>
                    <a:srgbClr val="2C3249"/>
                  </a:solidFill>
                  <a:latin typeface="Consolas"/>
                  <a:ea typeface="Consolas"/>
                  <a:cs typeface="Consolas"/>
                  <a:sym typeface="Consolas"/>
                </a:rPr>
                <a:t>Tùy thuộc vào hệ điều hành của máy, chọn câu lệnh cho phù hợp để cài đặt pytorch</a:t>
              </a:r>
            </a:p>
          </p:txBody>
        </p:sp>
      </p:grpSp>
      <p:sp>
        <p:nvSpPr>
          <p:cNvPr name="Freeform 17" id="17"/>
          <p:cNvSpPr/>
          <p:nvPr/>
        </p:nvSpPr>
        <p:spPr>
          <a:xfrm flipH="false" flipV="false" rot="0">
            <a:off x="7314444" y="4581974"/>
            <a:ext cx="10471180" cy="4790565"/>
          </a:xfrm>
          <a:custGeom>
            <a:avLst/>
            <a:gdLst/>
            <a:ahLst/>
            <a:cxnLst/>
            <a:rect r="r" b="b" t="t" l="l"/>
            <a:pathLst>
              <a:path h="4790565" w="10471180">
                <a:moveTo>
                  <a:pt x="0" y="0"/>
                </a:moveTo>
                <a:lnTo>
                  <a:pt x="10471180" y="0"/>
                </a:lnTo>
                <a:lnTo>
                  <a:pt x="10471180" y="4790565"/>
                </a:lnTo>
                <a:lnTo>
                  <a:pt x="0" y="4790565"/>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BF4F3"/>
            </a:solidFill>
          </p:spPr>
        </p:sp>
      </p:grpSp>
      <p:grpSp>
        <p:nvGrpSpPr>
          <p:cNvPr name="Group 4" id="4"/>
          <p:cNvGrpSpPr/>
          <p:nvPr/>
        </p:nvGrpSpPr>
        <p:grpSpPr>
          <a:xfrm rot="0">
            <a:off x="0" y="-30063"/>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8" id="8"/>
          <p:cNvGrpSpPr/>
          <p:nvPr/>
        </p:nvGrpSpPr>
        <p:grpSpPr>
          <a:xfrm rot="0">
            <a:off x="356254" y="387256"/>
            <a:ext cx="7088237" cy="885974"/>
            <a:chOff x="0" y="0"/>
            <a:chExt cx="9450983" cy="1181298"/>
          </a:xfrm>
        </p:grpSpPr>
        <p:sp>
          <p:nvSpPr>
            <p:cNvPr name="Freeform 9" id="9"/>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10" id="10"/>
            <p:cNvSpPr txBox="true"/>
            <p:nvPr/>
          </p:nvSpPr>
          <p:spPr>
            <a:xfrm>
              <a:off x="0" y="-57150"/>
              <a:ext cx="9450983" cy="1238448"/>
            </a:xfrm>
            <a:prstGeom prst="rect">
              <a:avLst/>
            </a:prstGeom>
          </p:spPr>
          <p:txBody>
            <a:bodyPr anchor="t" rtlCol="false" tIns="0" lIns="0" bIns="0" rIns="0"/>
            <a:lstStyle/>
            <a:p>
              <a:pPr algn="l">
                <a:lnSpc>
                  <a:spcPts val="6937"/>
                </a:lnSpc>
              </a:pPr>
              <a:r>
                <a:rPr lang="en-US" sz="5562">
                  <a:solidFill>
                    <a:srgbClr val="272D45"/>
                  </a:solidFill>
                  <a:latin typeface="Arimo"/>
                  <a:ea typeface="Arimo"/>
                  <a:cs typeface="Arimo"/>
                  <a:sym typeface="Arimo"/>
                </a:rPr>
                <a:t>Thu Thập Dữ Liệu</a:t>
              </a:r>
            </a:p>
          </p:txBody>
        </p:sp>
      </p:grpSp>
      <p:grpSp>
        <p:nvGrpSpPr>
          <p:cNvPr name="Group 11" id="11"/>
          <p:cNvGrpSpPr/>
          <p:nvPr/>
        </p:nvGrpSpPr>
        <p:grpSpPr>
          <a:xfrm rot="0">
            <a:off x="992238" y="4160192"/>
            <a:ext cx="2686943" cy="442912"/>
            <a:chOff x="0" y="0"/>
            <a:chExt cx="3582590" cy="590550"/>
          </a:xfrm>
        </p:grpSpPr>
        <p:sp>
          <p:nvSpPr>
            <p:cNvPr name="Freeform 12" id="12"/>
            <p:cNvSpPr/>
            <p:nvPr/>
          </p:nvSpPr>
          <p:spPr>
            <a:xfrm flipH="false" flipV="false" rot="0">
              <a:off x="0" y="0"/>
              <a:ext cx="3582590" cy="590550"/>
            </a:xfrm>
            <a:custGeom>
              <a:avLst/>
              <a:gdLst/>
              <a:ahLst/>
              <a:cxnLst/>
              <a:rect r="r" b="b" t="t" l="l"/>
              <a:pathLst>
                <a:path h="590550" w="3582590">
                  <a:moveTo>
                    <a:pt x="0" y="0"/>
                  </a:moveTo>
                  <a:lnTo>
                    <a:pt x="3582590" y="0"/>
                  </a:lnTo>
                  <a:lnTo>
                    <a:pt x="3582590" y="590550"/>
                  </a:lnTo>
                  <a:lnTo>
                    <a:pt x="0" y="590550"/>
                  </a:lnTo>
                  <a:close/>
                </a:path>
              </a:pathLst>
            </a:custGeom>
            <a:solidFill>
              <a:srgbClr val="000000">
                <a:alpha val="0"/>
              </a:srgbClr>
            </a:solidFill>
          </p:spPr>
        </p:sp>
        <p:sp>
          <p:nvSpPr>
            <p:cNvPr name="TextBox 13" id="13"/>
            <p:cNvSpPr txBox="true"/>
            <p:nvPr/>
          </p:nvSpPr>
          <p:spPr>
            <a:xfrm>
              <a:off x="0" y="-38100"/>
              <a:ext cx="3582590" cy="628650"/>
            </a:xfrm>
            <a:prstGeom prst="rect">
              <a:avLst/>
            </a:prstGeom>
          </p:spPr>
          <p:txBody>
            <a:bodyPr anchor="t" rtlCol="false" tIns="0" lIns="0" bIns="0" rIns="0"/>
            <a:lstStyle/>
            <a:p>
              <a:pPr algn="l">
                <a:lnSpc>
                  <a:spcPts val="3437"/>
                </a:lnSpc>
              </a:pPr>
              <a:r>
                <a:rPr lang="en-US" sz="2750" b="true">
                  <a:solidFill>
                    <a:srgbClr val="272D45"/>
                  </a:solidFill>
                  <a:latin typeface="Arimo Bold"/>
                  <a:ea typeface="Arimo Bold"/>
                  <a:cs typeface="Arimo Bold"/>
                  <a:sym typeface="Arimo Bold"/>
                </a:rPr>
                <a:t>Cấu trúc</a:t>
              </a:r>
            </a:p>
          </p:txBody>
        </p:sp>
      </p:grpSp>
      <p:grpSp>
        <p:nvGrpSpPr>
          <p:cNvPr name="Group 14" id="14"/>
          <p:cNvGrpSpPr/>
          <p:nvPr/>
        </p:nvGrpSpPr>
        <p:grpSpPr>
          <a:xfrm rot="0">
            <a:off x="992238" y="4886622"/>
            <a:ext cx="2686943" cy="453629"/>
            <a:chOff x="0" y="0"/>
            <a:chExt cx="3582590" cy="604838"/>
          </a:xfrm>
        </p:grpSpPr>
        <p:sp>
          <p:nvSpPr>
            <p:cNvPr name="Freeform 15" id="15"/>
            <p:cNvSpPr/>
            <p:nvPr/>
          </p:nvSpPr>
          <p:spPr>
            <a:xfrm flipH="false" flipV="false" rot="0">
              <a:off x="0" y="0"/>
              <a:ext cx="3582590" cy="604838"/>
            </a:xfrm>
            <a:custGeom>
              <a:avLst/>
              <a:gdLst/>
              <a:ahLst/>
              <a:cxnLst/>
              <a:rect r="r" b="b" t="t" l="l"/>
              <a:pathLst>
                <a:path h="604838" w="3582590">
                  <a:moveTo>
                    <a:pt x="0" y="0"/>
                  </a:moveTo>
                  <a:lnTo>
                    <a:pt x="3582590" y="0"/>
                  </a:lnTo>
                  <a:lnTo>
                    <a:pt x="3582590" y="604838"/>
                  </a:lnTo>
                  <a:lnTo>
                    <a:pt x="0" y="604838"/>
                  </a:lnTo>
                  <a:close/>
                </a:path>
              </a:pathLst>
            </a:custGeom>
            <a:solidFill>
              <a:srgbClr val="000000">
                <a:alpha val="0"/>
              </a:srgbClr>
            </a:solidFill>
          </p:spPr>
        </p:sp>
        <p:sp>
          <p:nvSpPr>
            <p:cNvPr name="TextBox 16" id="16"/>
            <p:cNvSpPr txBox="true"/>
            <p:nvPr/>
          </p:nvSpPr>
          <p:spPr>
            <a:xfrm>
              <a:off x="0" y="-85725"/>
              <a:ext cx="3582590" cy="690563"/>
            </a:xfrm>
            <a:prstGeom prst="rect">
              <a:avLst/>
            </a:prstGeom>
          </p:spPr>
          <p:txBody>
            <a:bodyPr anchor="t" rtlCol="false" tIns="0" lIns="0" bIns="0" rIns="0"/>
            <a:lstStyle/>
            <a:p>
              <a:pPr algn="l">
                <a:lnSpc>
                  <a:spcPts val="3562"/>
                </a:lnSpc>
              </a:pPr>
              <a:r>
                <a:rPr lang="en-US" sz="2187">
                  <a:solidFill>
                    <a:srgbClr val="2C3249"/>
                  </a:solidFill>
                  <a:latin typeface="Martel Sans"/>
                  <a:ea typeface="Martel Sans"/>
                  <a:cs typeface="Martel Sans"/>
                  <a:sym typeface="Martel Sans"/>
                </a:rPr>
                <a:t>/dataset</a:t>
              </a:r>
            </a:p>
          </p:txBody>
        </p:sp>
      </p:grpSp>
      <p:grpSp>
        <p:nvGrpSpPr>
          <p:cNvPr name="Group 17" id="17"/>
          <p:cNvGrpSpPr/>
          <p:nvPr/>
        </p:nvGrpSpPr>
        <p:grpSpPr>
          <a:xfrm rot="0">
            <a:off x="992238" y="5595342"/>
            <a:ext cx="2686943" cy="453629"/>
            <a:chOff x="0" y="0"/>
            <a:chExt cx="3582590" cy="604838"/>
          </a:xfrm>
        </p:grpSpPr>
        <p:sp>
          <p:nvSpPr>
            <p:cNvPr name="Freeform 18" id="18"/>
            <p:cNvSpPr/>
            <p:nvPr/>
          </p:nvSpPr>
          <p:spPr>
            <a:xfrm flipH="false" flipV="false" rot="0">
              <a:off x="0" y="0"/>
              <a:ext cx="3582590" cy="604838"/>
            </a:xfrm>
            <a:custGeom>
              <a:avLst/>
              <a:gdLst/>
              <a:ahLst/>
              <a:cxnLst/>
              <a:rect r="r" b="b" t="t" l="l"/>
              <a:pathLst>
                <a:path h="604838" w="3582590">
                  <a:moveTo>
                    <a:pt x="0" y="0"/>
                  </a:moveTo>
                  <a:lnTo>
                    <a:pt x="3582590" y="0"/>
                  </a:lnTo>
                  <a:lnTo>
                    <a:pt x="3582590" y="604838"/>
                  </a:lnTo>
                  <a:lnTo>
                    <a:pt x="0" y="604838"/>
                  </a:lnTo>
                  <a:close/>
                </a:path>
              </a:pathLst>
            </a:custGeom>
            <a:solidFill>
              <a:srgbClr val="000000">
                <a:alpha val="0"/>
              </a:srgbClr>
            </a:solidFill>
          </p:spPr>
        </p:sp>
        <p:sp>
          <p:nvSpPr>
            <p:cNvPr name="TextBox 19" id="19"/>
            <p:cNvSpPr txBox="true"/>
            <p:nvPr/>
          </p:nvSpPr>
          <p:spPr>
            <a:xfrm>
              <a:off x="0" y="-85725"/>
              <a:ext cx="3582590" cy="690563"/>
            </a:xfrm>
            <a:prstGeom prst="rect">
              <a:avLst/>
            </a:prstGeom>
          </p:spPr>
          <p:txBody>
            <a:bodyPr anchor="t" rtlCol="false" tIns="0" lIns="0" bIns="0" rIns="0"/>
            <a:lstStyle/>
            <a:p>
              <a:pPr algn="l">
                <a:lnSpc>
                  <a:spcPts val="3562"/>
                </a:lnSpc>
              </a:pPr>
              <a:r>
                <a:rPr lang="en-US" sz="2187">
                  <a:solidFill>
                    <a:srgbClr val="2C3249"/>
                  </a:solidFill>
                  <a:latin typeface="Martel Sans"/>
                  <a:ea typeface="Martel Sans"/>
                  <a:cs typeface="Martel Sans"/>
                  <a:sym typeface="Martel Sans"/>
                </a:rPr>
                <a:t>    /real</a:t>
              </a:r>
            </a:p>
          </p:txBody>
        </p:sp>
      </p:grpSp>
      <p:grpSp>
        <p:nvGrpSpPr>
          <p:cNvPr name="Group 20" id="20"/>
          <p:cNvGrpSpPr/>
          <p:nvPr/>
        </p:nvGrpSpPr>
        <p:grpSpPr>
          <a:xfrm rot="0">
            <a:off x="992238" y="6304061"/>
            <a:ext cx="2686943" cy="453629"/>
            <a:chOff x="0" y="0"/>
            <a:chExt cx="3582590" cy="604838"/>
          </a:xfrm>
        </p:grpSpPr>
        <p:sp>
          <p:nvSpPr>
            <p:cNvPr name="Freeform 21" id="21"/>
            <p:cNvSpPr/>
            <p:nvPr/>
          </p:nvSpPr>
          <p:spPr>
            <a:xfrm flipH="false" flipV="false" rot="0">
              <a:off x="0" y="0"/>
              <a:ext cx="3582590" cy="604838"/>
            </a:xfrm>
            <a:custGeom>
              <a:avLst/>
              <a:gdLst/>
              <a:ahLst/>
              <a:cxnLst/>
              <a:rect r="r" b="b" t="t" l="l"/>
              <a:pathLst>
                <a:path h="604838" w="3582590">
                  <a:moveTo>
                    <a:pt x="0" y="0"/>
                  </a:moveTo>
                  <a:lnTo>
                    <a:pt x="3582590" y="0"/>
                  </a:lnTo>
                  <a:lnTo>
                    <a:pt x="3582590" y="604838"/>
                  </a:lnTo>
                  <a:lnTo>
                    <a:pt x="0" y="604838"/>
                  </a:lnTo>
                  <a:close/>
                </a:path>
              </a:pathLst>
            </a:custGeom>
            <a:solidFill>
              <a:srgbClr val="000000">
                <a:alpha val="0"/>
              </a:srgbClr>
            </a:solidFill>
          </p:spPr>
        </p:sp>
        <p:sp>
          <p:nvSpPr>
            <p:cNvPr name="TextBox 22" id="22"/>
            <p:cNvSpPr txBox="true"/>
            <p:nvPr/>
          </p:nvSpPr>
          <p:spPr>
            <a:xfrm>
              <a:off x="0" y="-85725"/>
              <a:ext cx="3582590" cy="690563"/>
            </a:xfrm>
            <a:prstGeom prst="rect">
              <a:avLst/>
            </a:prstGeom>
          </p:spPr>
          <p:txBody>
            <a:bodyPr anchor="t" rtlCol="false" tIns="0" lIns="0" bIns="0" rIns="0"/>
            <a:lstStyle/>
            <a:p>
              <a:pPr algn="l">
                <a:lnSpc>
                  <a:spcPts val="3562"/>
                </a:lnSpc>
              </a:pPr>
              <a:r>
                <a:rPr lang="en-US" sz="2187">
                  <a:solidFill>
                    <a:srgbClr val="2C3249"/>
                  </a:solidFill>
                  <a:latin typeface="Martel Sans"/>
                  <a:ea typeface="Martel Sans"/>
                  <a:cs typeface="Martel Sans"/>
                  <a:sym typeface="Martel Sans"/>
                </a:rPr>
                <a:t>    /fake</a:t>
              </a:r>
            </a:p>
          </p:txBody>
        </p:sp>
      </p:grpSp>
      <p:grpSp>
        <p:nvGrpSpPr>
          <p:cNvPr name="Group 23" id="23"/>
          <p:cNvGrpSpPr/>
          <p:nvPr/>
        </p:nvGrpSpPr>
        <p:grpSpPr>
          <a:xfrm rot="0">
            <a:off x="992238" y="7012781"/>
            <a:ext cx="2686943" cy="453629"/>
            <a:chOff x="0" y="0"/>
            <a:chExt cx="3582590" cy="604838"/>
          </a:xfrm>
        </p:grpSpPr>
        <p:sp>
          <p:nvSpPr>
            <p:cNvPr name="Freeform 24" id="24"/>
            <p:cNvSpPr/>
            <p:nvPr/>
          </p:nvSpPr>
          <p:spPr>
            <a:xfrm flipH="false" flipV="false" rot="0">
              <a:off x="0" y="0"/>
              <a:ext cx="3582590" cy="604838"/>
            </a:xfrm>
            <a:custGeom>
              <a:avLst/>
              <a:gdLst/>
              <a:ahLst/>
              <a:cxnLst/>
              <a:rect r="r" b="b" t="t" l="l"/>
              <a:pathLst>
                <a:path h="604838" w="3582590">
                  <a:moveTo>
                    <a:pt x="0" y="0"/>
                  </a:moveTo>
                  <a:lnTo>
                    <a:pt x="3582590" y="0"/>
                  </a:lnTo>
                  <a:lnTo>
                    <a:pt x="3582590" y="604838"/>
                  </a:lnTo>
                  <a:lnTo>
                    <a:pt x="0" y="604838"/>
                  </a:lnTo>
                  <a:close/>
                </a:path>
              </a:pathLst>
            </a:custGeom>
            <a:solidFill>
              <a:srgbClr val="000000">
                <a:alpha val="0"/>
              </a:srgbClr>
            </a:solidFill>
          </p:spPr>
        </p:sp>
        <p:sp>
          <p:nvSpPr>
            <p:cNvPr name="TextBox 25" id="25"/>
            <p:cNvSpPr txBox="true"/>
            <p:nvPr/>
          </p:nvSpPr>
          <p:spPr>
            <a:xfrm>
              <a:off x="0" y="-85725"/>
              <a:ext cx="3582590" cy="690563"/>
            </a:xfrm>
            <a:prstGeom prst="rect">
              <a:avLst/>
            </a:prstGeom>
          </p:spPr>
          <p:txBody>
            <a:bodyPr anchor="t" rtlCol="false" tIns="0" lIns="0" bIns="0" rIns="0"/>
            <a:lstStyle/>
            <a:p>
              <a:pPr algn="l">
                <a:lnSpc>
                  <a:spcPts val="3562"/>
                </a:lnSpc>
              </a:pPr>
              <a:r>
                <a:rPr lang="en-US" sz="2187">
                  <a:solidFill>
                    <a:srgbClr val="2C3249"/>
                  </a:solidFill>
                  <a:latin typeface="Martel Sans"/>
                  <a:ea typeface="Martel Sans"/>
                  <a:cs typeface="Martel Sans"/>
                  <a:sym typeface="Martel Sans"/>
                </a:rPr>
                <a:t>    /all</a:t>
              </a:r>
            </a:p>
          </p:txBody>
        </p:sp>
      </p:grpSp>
      <p:grpSp>
        <p:nvGrpSpPr>
          <p:cNvPr name="Group 26" id="26"/>
          <p:cNvGrpSpPr/>
          <p:nvPr/>
        </p:nvGrpSpPr>
        <p:grpSpPr>
          <a:xfrm rot="0">
            <a:off x="4380459" y="4160192"/>
            <a:ext cx="2686943" cy="442912"/>
            <a:chOff x="0" y="0"/>
            <a:chExt cx="3582590" cy="590550"/>
          </a:xfrm>
        </p:grpSpPr>
        <p:sp>
          <p:nvSpPr>
            <p:cNvPr name="Freeform 27" id="27"/>
            <p:cNvSpPr/>
            <p:nvPr/>
          </p:nvSpPr>
          <p:spPr>
            <a:xfrm flipH="false" flipV="false" rot="0">
              <a:off x="0" y="0"/>
              <a:ext cx="3582590" cy="590550"/>
            </a:xfrm>
            <a:custGeom>
              <a:avLst/>
              <a:gdLst/>
              <a:ahLst/>
              <a:cxnLst/>
              <a:rect r="r" b="b" t="t" l="l"/>
              <a:pathLst>
                <a:path h="590550" w="3582590">
                  <a:moveTo>
                    <a:pt x="0" y="0"/>
                  </a:moveTo>
                  <a:lnTo>
                    <a:pt x="3582590" y="0"/>
                  </a:lnTo>
                  <a:lnTo>
                    <a:pt x="3582590" y="590550"/>
                  </a:lnTo>
                  <a:lnTo>
                    <a:pt x="0" y="590550"/>
                  </a:lnTo>
                  <a:close/>
                </a:path>
              </a:pathLst>
            </a:custGeom>
            <a:solidFill>
              <a:srgbClr val="000000">
                <a:alpha val="0"/>
              </a:srgbClr>
            </a:solidFill>
          </p:spPr>
        </p:sp>
        <p:sp>
          <p:nvSpPr>
            <p:cNvPr name="TextBox 28" id="28"/>
            <p:cNvSpPr txBox="true"/>
            <p:nvPr/>
          </p:nvSpPr>
          <p:spPr>
            <a:xfrm>
              <a:off x="0" y="-38100"/>
              <a:ext cx="3582590" cy="628650"/>
            </a:xfrm>
            <a:prstGeom prst="rect">
              <a:avLst/>
            </a:prstGeom>
          </p:spPr>
          <p:txBody>
            <a:bodyPr anchor="t" rtlCol="false" tIns="0" lIns="0" bIns="0" rIns="0"/>
            <a:lstStyle/>
            <a:p>
              <a:pPr algn="l">
                <a:lnSpc>
                  <a:spcPts val="3437"/>
                </a:lnSpc>
              </a:pPr>
              <a:r>
                <a:rPr lang="en-US" sz="2750" b="true">
                  <a:solidFill>
                    <a:srgbClr val="272D45"/>
                  </a:solidFill>
                  <a:latin typeface="Arimo Bold"/>
                  <a:ea typeface="Arimo Bold"/>
                  <a:cs typeface="Arimo Bold"/>
                  <a:sym typeface="Arimo Bold"/>
                </a:rPr>
                <a:t>Khuôn mặt thật</a:t>
              </a:r>
            </a:p>
          </p:txBody>
        </p:sp>
      </p:grpSp>
      <p:grpSp>
        <p:nvGrpSpPr>
          <p:cNvPr name="Group 29" id="29"/>
          <p:cNvGrpSpPr/>
          <p:nvPr/>
        </p:nvGrpSpPr>
        <p:grpSpPr>
          <a:xfrm rot="0">
            <a:off x="4380459" y="4886622"/>
            <a:ext cx="2686943" cy="453629"/>
            <a:chOff x="0" y="0"/>
            <a:chExt cx="3582590" cy="604838"/>
          </a:xfrm>
        </p:grpSpPr>
        <p:sp>
          <p:nvSpPr>
            <p:cNvPr name="Freeform 30" id="30"/>
            <p:cNvSpPr/>
            <p:nvPr/>
          </p:nvSpPr>
          <p:spPr>
            <a:xfrm flipH="false" flipV="false" rot="0">
              <a:off x="0" y="0"/>
              <a:ext cx="3582590" cy="604838"/>
            </a:xfrm>
            <a:custGeom>
              <a:avLst/>
              <a:gdLst/>
              <a:ahLst/>
              <a:cxnLst/>
              <a:rect r="r" b="b" t="t" l="l"/>
              <a:pathLst>
                <a:path h="604838" w="3582590">
                  <a:moveTo>
                    <a:pt x="0" y="0"/>
                  </a:moveTo>
                  <a:lnTo>
                    <a:pt x="3582590" y="0"/>
                  </a:lnTo>
                  <a:lnTo>
                    <a:pt x="3582590" y="604838"/>
                  </a:lnTo>
                  <a:lnTo>
                    <a:pt x="0" y="604838"/>
                  </a:lnTo>
                  <a:close/>
                </a:path>
              </a:pathLst>
            </a:custGeom>
            <a:solidFill>
              <a:srgbClr val="000000">
                <a:alpha val="0"/>
              </a:srgbClr>
            </a:solidFill>
          </p:spPr>
        </p:sp>
        <p:sp>
          <p:nvSpPr>
            <p:cNvPr name="TextBox 31" id="31"/>
            <p:cNvSpPr txBox="true"/>
            <p:nvPr/>
          </p:nvSpPr>
          <p:spPr>
            <a:xfrm>
              <a:off x="0" y="-85725"/>
              <a:ext cx="3582590" cy="690563"/>
            </a:xfrm>
            <a:prstGeom prst="rect">
              <a:avLst/>
            </a:prstGeom>
          </p:spPr>
          <p:txBody>
            <a:bodyPr anchor="t" rtlCol="false" tIns="0" lIns="0" bIns="0" rIns="0"/>
            <a:lstStyle/>
            <a:p>
              <a:pPr algn="l">
                <a:lnSpc>
                  <a:spcPts val="3562"/>
                </a:lnSpc>
              </a:pPr>
              <a:r>
                <a:rPr lang="en-US" sz="2187">
                  <a:solidFill>
                    <a:srgbClr val="2C3249"/>
                  </a:solidFill>
                  <a:latin typeface="Martel Sans"/>
                  <a:ea typeface="Martel Sans"/>
                  <a:cs typeface="Martel Sans"/>
                  <a:sym typeface="Martel Sans"/>
                </a:rPr>
                <a:t>Ảnh người thật.</a:t>
              </a:r>
            </a:p>
          </p:txBody>
        </p:sp>
      </p:grpSp>
      <p:grpSp>
        <p:nvGrpSpPr>
          <p:cNvPr name="Group 32" id="32"/>
          <p:cNvGrpSpPr/>
          <p:nvPr/>
        </p:nvGrpSpPr>
        <p:grpSpPr>
          <a:xfrm rot="0">
            <a:off x="7768679" y="4160192"/>
            <a:ext cx="2686942" cy="442912"/>
            <a:chOff x="0" y="0"/>
            <a:chExt cx="3582590" cy="590550"/>
          </a:xfrm>
        </p:grpSpPr>
        <p:sp>
          <p:nvSpPr>
            <p:cNvPr name="Freeform 33" id="33"/>
            <p:cNvSpPr/>
            <p:nvPr/>
          </p:nvSpPr>
          <p:spPr>
            <a:xfrm flipH="false" flipV="false" rot="0">
              <a:off x="0" y="0"/>
              <a:ext cx="3582590" cy="590550"/>
            </a:xfrm>
            <a:custGeom>
              <a:avLst/>
              <a:gdLst/>
              <a:ahLst/>
              <a:cxnLst/>
              <a:rect r="r" b="b" t="t" l="l"/>
              <a:pathLst>
                <a:path h="590550" w="3582590">
                  <a:moveTo>
                    <a:pt x="0" y="0"/>
                  </a:moveTo>
                  <a:lnTo>
                    <a:pt x="3582590" y="0"/>
                  </a:lnTo>
                  <a:lnTo>
                    <a:pt x="3582590" y="590550"/>
                  </a:lnTo>
                  <a:lnTo>
                    <a:pt x="0" y="590550"/>
                  </a:lnTo>
                  <a:close/>
                </a:path>
              </a:pathLst>
            </a:custGeom>
            <a:solidFill>
              <a:srgbClr val="000000">
                <a:alpha val="0"/>
              </a:srgbClr>
            </a:solidFill>
          </p:spPr>
        </p:sp>
        <p:sp>
          <p:nvSpPr>
            <p:cNvPr name="TextBox 34" id="34"/>
            <p:cNvSpPr txBox="true"/>
            <p:nvPr/>
          </p:nvSpPr>
          <p:spPr>
            <a:xfrm>
              <a:off x="0" y="-38100"/>
              <a:ext cx="3582590" cy="628650"/>
            </a:xfrm>
            <a:prstGeom prst="rect">
              <a:avLst/>
            </a:prstGeom>
          </p:spPr>
          <p:txBody>
            <a:bodyPr anchor="t" rtlCol="false" tIns="0" lIns="0" bIns="0" rIns="0"/>
            <a:lstStyle/>
            <a:p>
              <a:pPr algn="l">
                <a:lnSpc>
                  <a:spcPts val="3437"/>
                </a:lnSpc>
              </a:pPr>
              <a:r>
                <a:rPr lang="en-US" sz="2750" b="true">
                  <a:solidFill>
                    <a:srgbClr val="272D45"/>
                  </a:solidFill>
                  <a:latin typeface="Arimo Bold"/>
                  <a:ea typeface="Arimo Bold"/>
                  <a:cs typeface="Arimo Bold"/>
                  <a:sym typeface="Arimo Bold"/>
                </a:rPr>
                <a:t>Khuôn mặt giả</a:t>
              </a:r>
            </a:p>
          </p:txBody>
        </p:sp>
      </p:grpSp>
      <p:grpSp>
        <p:nvGrpSpPr>
          <p:cNvPr name="Group 35" id="35"/>
          <p:cNvGrpSpPr/>
          <p:nvPr/>
        </p:nvGrpSpPr>
        <p:grpSpPr>
          <a:xfrm rot="0">
            <a:off x="7768679" y="4886622"/>
            <a:ext cx="2686942" cy="907256"/>
            <a:chOff x="0" y="0"/>
            <a:chExt cx="3582590" cy="1209675"/>
          </a:xfrm>
        </p:grpSpPr>
        <p:sp>
          <p:nvSpPr>
            <p:cNvPr name="Freeform 36" id="36"/>
            <p:cNvSpPr/>
            <p:nvPr/>
          </p:nvSpPr>
          <p:spPr>
            <a:xfrm flipH="false" flipV="false" rot="0">
              <a:off x="0" y="0"/>
              <a:ext cx="3582590" cy="1209675"/>
            </a:xfrm>
            <a:custGeom>
              <a:avLst/>
              <a:gdLst/>
              <a:ahLst/>
              <a:cxnLst/>
              <a:rect r="r" b="b" t="t" l="l"/>
              <a:pathLst>
                <a:path h="1209675" w="3582590">
                  <a:moveTo>
                    <a:pt x="0" y="0"/>
                  </a:moveTo>
                  <a:lnTo>
                    <a:pt x="3582590" y="0"/>
                  </a:lnTo>
                  <a:lnTo>
                    <a:pt x="3582590" y="1209675"/>
                  </a:lnTo>
                  <a:lnTo>
                    <a:pt x="0" y="1209675"/>
                  </a:lnTo>
                  <a:close/>
                </a:path>
              </a:pathLst>
            </a:custGeom>
            <a:solidFill>
              <a:srgbClr val="000000">
                <a:alpha val="0"/>
              </a:srgbClr>
            </a:solidFill>
          </p:spPr>
        </p:sp>
        <p:sp>
          <p:nvSpPr>
            <p:cNvPr name="TextBox 37" id="37"/>
            <p:cNvSpPr txBox="true"/>
            <p:nvPr/>
          </p:nvSpPr>
          <p:spPr>
            <a:xfrm>
              <a:off x="0" y="-85725"/>
              <a:ext cx="3582590" cy="1295400"/>
            </a:xfrm>
            <a:prstGeom prst="rect">
              <a:avLst/>
            </a:prstGeom>
          </p:spPr>
          <p:txBody>
            <a:bodyPr anchor="t" rtlCol="false" tIns="0" lIns="0" bIns="0" rIns="0"/>
            <a:lstStyle/>
            <a:p>
              <a:pPr algn="l">
                <a:lnSpc>
                  <a:spcPts val="3562"/>
                </a:lnSpc>
              </a:pPr>
              <a:r>
                <a:rPr lang="en-US" sz="2187">
                  <a:solidFill>
                    <a:srgbClr val="2C3249"/>
                  </a:solidFill>
                  <a:latin typeface="Martel Sans"/>
                  <a:ea typeface="Martel Sans"/>
                  <a:cs typeface="Martel Sans"/>
                  <a:sym typeface="Martel Sans"/>
                </a:rPr>
                <a:t>Ảnh, video, tượng, mặt nạ.</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BF4F3"/>
            </a:solidFill>
          </p:spPr>
        </p:sp>
      </p:grpSp>
      <p:grpSp>
        <p:nvGrpSpPr>
          <p:cNvPr name="Group 4" id="4"/>
          <p:cNvGrpSpPr/>
          <p:nvPr/>
        </p:nvGrpSpPr>
        <p:grpSpPr>
          <a:xfrm rot="0">
            <a:off x="190795" y="113033"/>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8" id="8"/>
          <p:cNvGrpSpPr/>
          <p:nvPr/>
        </p:nvGrpSpPr>
        <p:grpSpPr>
          <a:xfrm rot="0">
            <a:off x="356254" y="387256"/>
            <a:ext cx="7088237" cy="885974"/>
            <a:chOff x="0" y="0"/>
            <a:chExt cx="9450983" cy="1181298"/>
          </a:xfrm>
        </p:grpSpPr>
        <p:sp>
          <p:nvSpPr>
            <p:cNvPr name="Freeform 9" id="9"/>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10" id="10"/>
            <p:cNvSpPr txBox="true"/>
            <p:nvPr/>
          </p:nvSpPr>
          <p:spPr>
            <a:xfrm>
              <a:off x="0" y="-57150"/>
              <a:ext cx="9450983" cy="1238448"/>
            </a:xfrm>
            <a:prstGeom prst="rect">
              <a:avLst/>
            </a:prstGeom>
          </p:spPr>
          <p:txBody>
            <a:bodyPr anchor="t" rtlCol="false" tIns="0" lIns="0" bIns="0" rIns="0"/>
            <a:lstStyle/>
            <a:p>
              <a:pPr algn="l">
                <a:lnSpc>
                  <a:spcPts val="6937"/>
                </a:lnSpc>
              </a:pPr>
              <a:r>
                <a:rPr lang="en-US" sz="5562">
                  <a:solidFill>
                    <a:srgbClr val="272D45"/>
                  </a:solidFill>
                  <a:latin typeface="Arimo"/>
                  <a:ea typeface="Arimo"/>
                  <a:cs typeface="Arimo"/>
                  <a:sym typeface="Arimo"/>
                </a:rPr>
                <a:t>Thu Thập Dữ Liệu</a:t>
              </a:r>
            </a:p>
          </p:txBody>
        </p:sp>
      </p:grpSp>
      <p:grpSp>
        <p:nvGrpSpPr>
          <p:cNvPr name="Group 11" id="11"/>
          <p:cNvGrpSpPr/>
          <p:nvPr/>
        </p:nvGrpSpPr>
        <p:grpSpPr>
          <a:xfrm rot="0">
            <a:off x="1699897" y="2255360"/>
            <a:ext cx="6571373" cy="3293013"/>
            <a:chOff x="0" y="0"/>
            <a:chExt cx="8761830" cy="4390684"/>
          </a:xfrm>
        </p:grpSpPr>
        <p:sp>
          <p:nvSpPr>
            <p:cNvPr name="Freeform 12" id="12"/>
            <p:cNvSpPr/>
            <p:nvPr/>
          </p:nvSpPr>
          <p:spPr>
            <a:xfrm flipH="false" flipV="false" rot="0">
              <a:off x="0" y="0"/>
              <a:ext cx="8761830" cy="4390684"/>
            </a:xfrm>
            <a:custGeom>
              <a:avLst/>
              <a:gdLst/>
              <a:ahLst/>
              <a:cxnLst/>
              <a:rect r="r" b="b" t="t" l="l"/>
              <a:pathLst>
                <a:path h="4390684" w="8761830">
                  <a:moveTo>
                    <a:pt x="0" y="0"/>
                  </a:moveTo>
                  <a:lnTo>
                    <a:pt x="8761830" y="0"/>
                  </a:lnTo>
                  <a:lnTo>
                    <a:pt x="8761830" y="4390684"/>
                  </a:lnTo>
                  <a:lnTo>
                    <a:pt x="0" y="4390684"/>
                  </a:lnTo>
                  <a:close/>
                </a:path>
              </a:pathLst>
            </a:custGeom>
            <a:solidFill>
              <a:srgbClr val="000000">
                <a:alpha val="0"/>
              </a:srgbClr>
            </a:solidFill>
          </p:spPr>
        </p:sp>
        <p:sp>
          <p:nvSpPr>
            <p:cNvPr name="TextBox 13" id="13"/>
            <p:cNvSpPr txBox="true"/>
            <p:nvPr/>
          </p:nvSpPr>
          <p:spPr>
            <a:xfrm>
              <a:off x="0" y="-171450"/>
              <a:ext cx="8761830" cy="4562134"/>
            </a:xfrm>
            <a:prstGeom prst="rect">
              <a:avLst/>
            </a:prstGeom>
          </p:spPr>
          <p:txBody>
            <a:bodyPr anchor="t" rtlCol="false" tIns="0" lIns="0" bIns="0" rIns="0"/>
            <a:lstStyle/>
            <a:p>
              <a:pPr algn="l">
                <a:lnSpc>
                  <a:spcPts val="4375"/>
                </a:lnSpc>
              </a:pPr>
              <a:r>
                <a:rPr lang="en-US" sz="2687" b="true">
                  <a:solidFill>
                    <a:srgbClr val="2C3249"/>
                  </a:solidFill>
                  <a:latin typeface="Consolas Bold"/>
                  <a:ea typeface="Consolas Bold"/>
                  <a:cs typeface="Consolas Bold"/>
                  <a:sym typeface="Consolas Bold"/>
                </a:rPr>
                <a:t>Tạo cây thư mục lưu dataset:</a:t>
              </a:r>
            </a:p>
            <a:p>
              <a:pPr algn="l">
                <a:lnSpc>
                  <a:spcPts val="4375"/>
                </a:lnSpc>
              </a:pPr>
              <a:r>
                <a:rPr lang="en-US" sz="2687">
                  <a:solidFill>
                    <a:srgbClr val="2C3249"/>
                  </a:solidFill>
                  <a:latin typeface="Consolas"/>
                  <a:ea typeface="Consolas"/>
                  <a:cs typeface="Consolas"/>
                  <a:sym typeface="Consolas"/>
                </a:rPr>
                <a:t>  /Thư mục dự án</a:t>
              </a:r>
            </a:p>
            <a:p>
              <a:pPr algn="l">
                <a:lnSpc>
                  <a:spcPts val="4375"/>
                </a:lnSpc>
              </a:pPr>
              <a:r>
                <a:rPr lang="en-US" sz="2687">
                  <a:solidFill>
                    <a:srgbClr val="2C3249"/>
                  </a:solidFill>
                  <a:latin typeface="Consolas"/>
                  <a:ea typeface="Consolas"/>
                  <a:cs typeface="Consolas"/>
                  <a:sym typeface="Consolas"/>
                </a:rPr>
                <a:t>    /Dataset</a:t>
              </a:r>
            </a:p>
            <a:p>
              <a:pPr algn="l">
                <a:lnSpc>
                  <a:spcPts val="4375"/>
                </a:lnSpc>
              </a:pPr>
              <a:r>
                <a:rPr lang="en-US" sz="2687">
                  <a:solidFill>
                    <a:srgbClr val="2C3249"/>
                  </a:solidFill>
                  <a:latin typeface="Consolas"/>
                  <a:ea typeface="Consolas"/>
                  <a:cs typeface="Consolas"/>
                  <a:sym typeface="Consolas"/>
                </a:rPr>
                <a:t>      /all</a:t>
              </a:r>
            </a:p>
            <a:p>
              <a:pPr algn="l">
                <a:lnSpc>
                  <a:spcPts val="4375"/>
                </a:lnSpc>
              </a:pPr>
              <a:r>
                <a:rPr lang="en-US" sz="2687">
                  <a:solidFill>
                    <a:srgbClr val="2C3249"/>
                  </a:solidFill>
                  <a:latin typeface="Consolas"/>
                  <a:ea typeface="Consolas"/>
                  <a:cs typeface="Consolas"/>
                  <a:sym typeface="Consolas"/>
                </a:rPr>
                <a:t>      /Fake</a:t>
              </a:r>
            </a:p>
            <a:p>
              <a:pPr algn="l">
                <a:lnSpc>
                  <a:spcPts val="4376"/>
                </a:lnSpc>
              </a:pPr>
              <a:r>
                <a:rPr lang="en-US" sz="2687">
                  <a:solidFill>
                    <a:srgbClr val="2C3249"/>
                  </a:solidFill>
                  <a:latin typeface="Consolas"/>
                  <a:ea typeface="Consolas"/>
                  <a:cs typeface="Consolas"/>
                  <a:sym typeface="Consolas"/>
                </a:rPr>
                <a:t>      /Real</a:t>
              </a:r>
            </a:p>
          </p:txBody>
        </p:sp>
      </p:grpSp>
      <p:grpSp>
        <p:nvGrpSpPr>
          <p:cNvPr name="Group 14" id="14"/>
          <p:cNvGrpSpPr/>
          <p:nvPr/>
        </p:nvGrpSpPr>
        <p:grpSpPr>
          <a:xfrm rot="0">
            <a:off x="1540901" y="6919401"/>
            <a:ext cx="8529314" cy="2338899"/>
            <a:chOff x="0" y="0"/>
            <a:chExt cx="11372418" cy="3118532"/>
          </a:xfrm>
        </p:grpSpPr>
        <p:sp>
          <p:nvSpPr>
            <p:cNvPr name="Freeform 15" id="15"/>
            <p:cNvSpPr/>
            <p:nvPr/>
          </p:nvSpPr>
          <p:spPr>
            <a:xfrm flipH="false" flipV="false" rot="0">
              <a:off x="0" y="0"/>
              <a:ext cx="11372418" cy="3118532"/>
            </a:xfrm>
            <a:custGeom>
              <a:avLst/>
              <a:gdLst/>
              <a:ahLst/>
              <a:cxnLst/>
              <a:rect r="r" b="b" t="t" l="l"/>
              <a:pathLst>
                <a:path h="3118532" w="11372418">
                  <a:moveTo>
                    <a:pt x="0" y="0"/>
                  </a:moveTo>
                  <a:lnTo>
                    <a:pt x="11372418" y="0"/>
                  </a:lnTo>
                  <a:lnTo>
                    <a:pt x="11372418" y="3118532"/>
                  </a:lnTo>
                  <a:lnTo>
                    <a:pt x="0" y="3118532"/>
                  </a:lnTo>
                  <a:close/>
                </a:path>
              </a:pathLst>
            </a:custGeom>
            <a:solidFill>
              <a:srgbClr val="000000">
                <a:alpha val="0"/>
              </a:srgbClr>
            </a:solidFill>
          </p:spPr>
        </p:sp>
        <p:sp>
          <p:nvSpPr>
            <p:cNvPr name="TextBox 16" id="16"/>
            <p:cNvSpPr txBox="true"/>
            <p:nvPr/>
          </p:nvSpPr>
          <p:spPr>
            <a:xfrm>
              <a:off x="0" y="-180975"/>
              <a:ext cx="11372418" cy="3299507"/>
            </a:xfrm>
            <a:prstGeom prst="rect">
              <a:avLst/>
            </a:prstGeom>
          </p:spPr>
          <p:txBody>
            <a:bodyPr anchor="t" rtlCol="false" tIns="0" lIns="0" bIns="0" rIns="0"/>
            <a:lstStyle/>
            <a:p>
              <a:pPr algn="l">
                <a:lnSpc>
                  <a:spcPts val="4700"/>
                </a:lnSpc>
              </a:pPr>
              <a:r>
                <a:rPr lang="en-US" sz="2887" b="true">
                  <a:solidFill>
                    <a:srgbClr val="2C3249"/>
                  </a:solidFill>
                  <a:latin typeface="Consolas Bold"/>
                  <a:ea typeface="Consolas Bold"/>
                  <a:cs typeface="Consolas Bold"/>
                  <a:sym typeface="Consolas Bold"/>
                </a:rPr>
                <a:t>Tạo file thu thập data:</a:t>
              </a:r>
              <a:r>
                <a:rPr lang="en-US" sz="2887">
                  <a:solidFill>
                    <a:srgbClr val="2C3249"/>
                  </a:solidFill>
                  <a:latin typeface="Consolas"/>
                  <a:ea typeface="Consolas"/>
                  <a:cs typeface="Consolas"/>
                  <a:sym typeface="Consolas"/>
                </a:rPr>
                <a:t> dataCollection.py</a:t>
              </a:r>
            </a:p>
            <a:p>
              <a:pPr algn="l">
                <a:lnSpc>
                  <a:spcPts val="4700"/>
                </a:lnSpc>
              </a:pPr>
              <a:r>
                <a:rPr lang="en-US" sz="2887">
                  <a:solidFill>
                    <a:srgbClr val="2C3249"/>
                  </a:solidFill>
                  <a:latin typeface="Consolas"/>
                  <a:ea typeface="Consolas"/>
                  <a:cs typeface="Consolas"/>
                  <a:sym typeface="Consolas"/>
                </a:rPr>
                <a:t>  /Thư mục dự án</a:t>
              </a:r>
            </a:p>
            <a:p>
              <a:pPr algn="l">
                <a:lnSpc>
                  <a:spcPts val="4700"/>
                </a:lnSpc>
              </a:pPr>
              <a:r>
                <a:rPr lang="en-US" sz="2887">
                  <a:solidFill>
                    <a:srgbClr val="2C3249"/>
                  </a:solidFill>
                  <a:latin typeface="Consolas"/>
                  <a:ea typeface="Consolas"/>
                  <a:cs typeface="Consolas"/>
                  <a:sym typeface="Consolas"/>
                </a:rPr>
                <a:t>    /Dataset</a:t>
              </a:r>
            </a:p>
            <a:p>
              <a:pPr algn="l">
                <a:lnSpc>
                  <a:spcPts val="4702"/>
                </a:lnSpc>
              </a:pPr>
              <a:r>
                <a:rPr lang="en-US" sz="2887">
                  <a:solidFill>
                    <a:srgbClr val="2C3249"/>
                  </a:solidFill>
                  <a:latin typeface="Consolas"/>
                  <a:ea typeface="Consolas"/>
                  <a:cs typeface="Consolas"/>
                  <a:sym typeface="Consolas"/>
                </a:rPr>
                <a:t>    /dataCollection.py</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BF4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grpSp>
        <p:nvGrpSpPr>
          <p:cNvPr name="Group 8" id="8"/>
          <p:cNvGrpSpPr/>
          <p:nvPr/>
        </p:nvGrpSpPr>
        <p:grpSpPr>
          <a:xfrm rot="0">
            <a:off x="356254" y="387256"/>
            <a:ext cx="10569129" cy="1132367"/>
            <a:chOff x="0" y="0"/>
            <a:chExt cx="14092172" cy="1509823"/>
          </a:xfrm>
        </p:grpSpPr>
        <p:sp>
          <p:nvSpPr>
            <p:cNvPr name="Freeform 9" id="9"/>
            <p:cNvSpPr/>
            <p:nvPr/>
          </p:nvSpPr>
          <p:spPr>
            <a:xfrm flipH="false" flipV="false" rot="0">
              <a:off x="0" y="0"/>
              <a:ext cx="14092172" cy="1509823"/>
            </a:xfrm>
            <a:custGeom>
              <a:avLst/>
              <a:gdLst/>
              <a:ahLst/>
              <a:cxnLst/>
              <a:rect r="r" b="b" t="t" l="l"/>
              <a:pathLst>
                <a:path h="1509823" w="14092172">
                  <a:moveTo>
                    <a:pt x="0" y="0"/>
                  </a:moveTo>
                  <a:lnTo>
                    <a:pt x="14092172" y="0"/>
                  </a:lnTo>
                  <a:lnTo>
                    <a:pt x="14092172" y="1509823"/>
                  </a:lnTo>
                  <a:lnTo>
                    <a:pt x="0" y="1509823"/>
                  </a:lnTo>
                  <a:close/>
                </a:path>
              </a:pathLst>
            </a:custGeom>
            <a:solidFill>
              <a:srgbClr val="000000">
                <a:alpha val="0"/>
              </a:srgbClr>
            </a:solidFill>
          </p:spPr>
        </p:sp>
        <p:sp>
          <p:nvSpPr>
            <p:cNvPr name="TextBox 10" id="10"/>
            <p:cNvSpPr txBox="true"/>
            <p:nvPr/>
          </p:nvSpPr>
          <p:spPr>
            <a:xfrm>
              <a:off x="0" y="-57150"/>
              <a:ext cx="14092172" cy="1566973"/>
            </a:xfrm>
            <a:prstGeom prst="rect">
              <a:avLst/>
            </a:prstGeom>
          </p:spPr>
          <p:txBody>
            <a:bodyPr anchor="t" rtlCol="false" tIns="0" lIns="0" bIns="0" rIns="0"/>
            <a:lstStyle/>
            <a:p>
              <a:pPr algn="l">
                <a:lnSpc>
                  <a:spcPts val="6937"/>
                </a:lnSpc>
              </a:pPr>
              <a:r>
                <a:rPr lang="en-US" sz="5562">
                  <a:solidFill>
                    <a:srgbClr val="272D45"/>
                  </a:solidFill>
                  <a:latin typeface="Arimo"/>
                  <a:ea typeface="Arimo"/>
                  <a:cs typeface="Arimo"/>
                  <a:sym typeface="Arimo"/>
                </a:rPr>
                <a:t>Thu Thập Dữ Liệu - Gán nhãn</a:t>
              </a:r>
            </a:p>
          </p:txBody>
        </p:sp>
      </p:grpSp>
      <p:grpSp>
        <p:nvGrpSpPr>
          <p:cNvPr name="Group 11" id="11"/>
          <p:cNvGrpSpPr/>
          <p:nvPr/>
        </p:nvGrpSpPr>
        <p:grpSpPr>
          <a:xfrm rot="0">
            <a:off x="1028700" y="1714774"/>
            <a:ext cx="6571373" cy="1635663"/>
            <a:chOff x="0" y="0"/>
            <a:chExt cx="8761830" cy="2180884"/>
          </a:xfrm>
        </p:grpSpPr>
        <p:sp>
          <p:nvSpPr>
            <p:cNvPr name="Freeform 12" id="12"/>
            <p:cNvSpPr/>
            <p:nvPr/>
          </p:nvSpPr>
          <p:spPr>
            <a:xfrm flipH="false" flipV="false" rot="0">
              <a:off x="0" y="0"/>
              <a:ext cx="8761830" cy="2180884"/>
            </a:xfrm>
            <a:custGeom>
              <a:avLst/>
              <a:gdLst/>
              <a:ahLst/>
              <a:cxnLst/>
              <a:rect r="r" b="b" t="t" l="l"/>
              <a:pathLst>
                <a:path h="2180884" w="8761830">
                  <a:moveTo>
                    <a:pt x="0" y="0"/>
                  </a:moveTo>
                  <a:lnTo>
                    <a:pt x="8761830" y="0"/>
                  </a:lnTo>
                  <a:lnTo>
                    <a:pt x="8761830" y="2180884"/>
                  </a:lnTo>
                  <a:lnTo>
                    <a:pt x="0" y="2180884"/>
                  </a:lnTo>
                  <a:close/>
                </a:path>
              </a:pathLst>
            </a:custGeom>
            <a:solidFill>
              <a:srgbClr val="000000">
                <a:alpha val="0"/>
              </a:srgbClr>
            </a:solidFill>
          </p:spPr>
        </p:sp>
        <p:sp>
          <p:nvSpPr>
            <p:cNvPr name="TextBox 13" id="13"/>
            <p:cNvSpPr txBox="true"/>
            <p:nvPr/>
          </p:nvSpPr>
          <p:spPr>
            <a:xfrm>
              <a:off x="0" y="-171450"/>
              <a:ext cx="8761830" cy="2352334"/>
            </a:xfrm>
            <a:prstGeom prst="rect">
              <a:avLst/>
            </a:prstGeom>
          </p:spPr>
          <p:txBody>
            <a:bodyPr anchor="t" rtlCol="false" tIns="0" lIns="0" bIns="0" rIns="0"/>
            <a:lstStyle/>
            <a:p>
              <a:pPr algn="l">
                <a:lnSpc>
                  <a:spcPts val="4375"/>
                </a:lnSpc>
              </a:pPr>
              <a:r>
                <a:rPr lang="en-US" sz="2687">
                  <a:solidFill>
                    <a:srgbClr val="2C3249"/>
                  </a:solidFill>
                  <a:latin typeface="Consolas"/>
                  <a:ea typeface="Consolas"/>
                  <a:cs typeface="Consolas"/>
                  <a:sym typeface="Consolas"/>
                </a:rPr>
                <a:t>File dataCollection.py:</a:t>
              </a:r>
            </a:p>
            <a:p>
              <a:pPr algn="l" marL="580229" indent="-290115" lvl="1">
                <a:lnSpc>
                  <a:spcPts val="4375"/>
                </a:lnSpc>
                <a:buFont typeface="Arial"/>
                <a:buChar char="•"/>
              </a:pPr>
              <a:r>
                <a:rPr lang="en-US" sz="2687">
                  <a:solidFill>
                    <a:srgbClr val="2C3249"/>
                  </a:solidFill>
                  <a:latin typeface="Consolas"/>
                  <a:ea typeface="Consolas"/>
                  <a:cs typeface="Consolas"/>
                  <a:sym typeface="Consolas"/>
                </a:rPr>
                <a:t>Khai báo thư viện</a:t>
              </a:r>
            </a:p>
            <a:p>
              <a:pPr algn="l" marL="580229" indent="-290115" lvl="1">
                <a:lnSpc>
                  <a:spcPts val="4376"/>
                </a:lnSpc>
                <a:buFont typeface="Arial"/>
                <a:buChar char="•"/>
              </a:pPr>
              <a:r>
                <a:rPr lang="en-US" sz="2687">
                  <a:solidFill>
                    <a:srgbClr val="2C3249"/>
                  </a:solidFill>
                  <a:latin typeface="Consolas"/>
                  <a:ea typeface="Consolas"/>
                  <a:cs typeface="Consolas"/>
                  <a:sym typeface="Consolas"/>
                </a:rPr>
                <a:t>Khai báo biến cần thiết</a:t>
              </a:r>
            </a:p>
          </p:txBody>
        </p:sp>
      </p:grpSp>
      <p:sp>
        <p:nvSpPr>
          <p:cNvPr name="Freeform 14" id="14"/>
          <p:cNvSpPr/>
          <p:nvPr/>
        </p:nvSpPr>
        <p:spPr>
          <a:xfrm flipH="false" flipV="false" rot="0">
            <a:off x="586498" y="3615336"/>
            <a:ext cx="9883282" cy="6071589"/>
          </a:xfrm>
          <a:custGeom>
            <a:avLst/>
            <a:gdLst/>
            <a:ahLst/>
            <a:cxnLst/>
            <a:rect r="r" b="b" t="t" l="l"/>
            <a:pathLst>
              <a:path h="6071589" w="9883282">
                <a:moveTo>
                  <a:pt x="0" y="0"/>
                </a:moveTo>
                <a:lnTo>
                  <a:pt x="9883282" y="0"/>
                </a:lnTo>
                <a:lnTo>
                  <a:pt x="9883282" y="6071589"/>
                </a:lnTo>
                <a:lnTo>
                  <a:pt x="0" y="6071589"/>
                </a:lnTo>
                <a:lnTo>
                  <a:pt x="0" y="0"/>
                </a:lnTo>
                <a:close/>
              </a:path>
            </a:pathLst>
          </a:custGeom>
          <a:blipFill>
            <a:blip r:embed="rId6"/>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BF4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7158200" y="142726"/>
            <a:ext cx="10101100" cy="1132367"/>
            <a:chOff x="0" y="0"/>
            <a:chExt cx="13468133" cy="1509823"/>
          </a:xfrm>
        </p:grpSpPr>
        <p:sp>
          <p:nvSpPr>
            <p:cNvPr name="Freeform 8" id="8"/>
            <p:cNvSpPr/>
            <p:nvPr/>
          </p:nvSpPr>
          <p:spPr>
            <a:xfrm flipH="false" flipV="false" rot="0">
              <a:off x="0" y="0"/>
              <a:ext cx="13468133" cy="1509823"/>
            </a:xfrm>
            <a:custGeom>
              <a:avLst/>
              <a:gdLst/>
              <a:ahLst/>
              <a:cxnLst/>
              <a:rect r="r" b="b" t="t" l="l"/>
              <a:pathLst>
                <a:path h="1509823" w="13468133">
                  <a:moveTo>
                    <a:pt x="0" y="0"/>
                  </a:moveTo>
                  <a:lnTo>
                    <a:pt x="13468133" y="0"/>
                  </a:lnTo>
                  <a:lnTo>
                    <a:pt x="13468133" y="1509823"/>
                  </a:lnTo>
                  <a:lnTo>
                    <a:pt x="0" y="1509823"/>
                  </a:lnTo>
                  <a:close/>
                </a:path>
              </a:pathLst>
            </a:custGeom>
            <a:solidFill>
              <a:srgbClr val="000000">
                <a:alpha val="0"/>
              </a:srgbClr>
            </a:solidFill>
          </p:spPr>
        </p:sp>
        <p:sp>
          <p:nvSpPr>
            <p:cNvPr name="TextBox 9" id="9"/>
            <p:cNvSpPr txBox="true"/>
            <p:nvPr/>
          </p:nvSpPr>
          <p:spPr>
            <a:xfrm>
              <a:off x="0" y="-57150"/>
              <a:ext cx="13468133" cy="1566973"/>
            </a:xfrm>
            <a:prstGeom prst="rect">
              <a:avLst/>
            </a:prstGeom>
          </p:spPr>
          <p:txBody>
            <a:bodyPr anchor="t" rtlCol="false" tIns="0" lIns="0" bIns="0" rIns="0"/>
            <a:lstStyle/>
            <a:p>
              <a:pPr algn="l">
                <a:lnSpc>
                  <a:spcPts val="6937"/>
                </a:lnSpc>
              </a:pPr>
              <a:r>
                <a:rPr lang="en-US" sz="5562">
                  <a:solidFill>
                    <a:srgbClr val="272D45"/>
                  </a:solidFill>
                  <a:latin typeface="Arimo"/>
                  <a:ea typeface="Arimo"/>
                  <a:cs typeface="Arimo"/>
                  <a:sym typeface="Arimo"/>
                </a:rPr>
                <a:t>Thu Thập Dữ Liệu - Gán nhãn</a:t>
              </a:r>
            </a:p>
          </p:txBody>
        </p:sp>
      </p:grpSp>
      <p:grpSp>
        <p:nvGrpSpPr>
          <p:cNvPr name="Group 10" id="10"/>
          <p:cNvGrpSpPr/>
          <p:nvPr/>
        </p:nvGrpSpPr>
        <p:grpSpPr>
          <a:xfrm rot="0">
            <a:off x="7675065" y="1318458"/>
            <a:ext cx="6571373" cy="1635663"/>
            <a:chOff x="0" y="0"/>
            <a:chExt cx="8761830" cy="2180884"/>
          </a:xfrm>
        </p:grpSpPr>
        <p:sp>
          <p:nvSpPr>
            <p:cNvPr name="Freeform 11" id="11"/>
            <p:cNvSpPr/>
            <p:nvPr/>
          </p:nvSpPr>
          <p:spPr>
            <a:xfrm flipH="false" flipV="false" rot="0">
              <a:off x="0" y="0"/>
              <a:ext cx="8761830" cy="2180884"/>
            </a:xfrm>
            <a:custGeom>
              <a:avLst/>
              <a:gdLst/>
              <a:ahLst/>
              <a:cxnLst/>
              <a:rect r="r" b="b" t="t" l="l"/>
              <a:pathLst>
                <a:path h="2180884" w="8761830">
                  <a:moveTo>
                    <a:pt x="0" y="0"/>
                  </a:moveTo>
                  <a:lnTo>
                    <a:pt x="8761830" y="0"/>
                  </a:lnTo>
                  <a:lnTo>
                    <a:pt x="8761830" y="2180884"/>
                  </a:lnTo>
                  <a:lnTo>
                    <a:pt x="0" y="2180884"/>
                  </a:lnTo>
                  <a:close/>
                </a:path>
              </a:pathLst>
            </a:custGeom>
            <a:solidFill>
              <a:srgbClr val="000000">
                <a:alpha val="0"/>
              </a:srgbClr>
            </a:solidFill>
          </p:spPr>
        </p:sp>
        <p:sp>
          <p:nvSpPr>
            <p:cNvPr name="TextBox 12" id="12"/>
            <p:cNvSpPr txBox="true"/>
            <p:nvPr/>
          </p:nvSpPr>
          <p:spPr>
            <a:xfrm>
              <a:off x="0" y="-171450"/>
              <a:ext cx="8761830" cy="2352334"/>
            </a:xfrm>
            <a:prstGeom prst="rect">
              <a:avLst/>
            </a:prstGeom>
          </p:spPr>
          <p:txBody>
            <a:bodyPr anchor="t" rtlCol="false" tIns="0" lIns="0" bIns="0" rIns="0"/>
            <a:lstStyle/>
            <a:p>
              <a:pPr algn="l">
                <a:lnSpc>
                  <a:spcPts val="4375"/>
                </a:lnSpc>
              </a:pPr>
              <a:r>
                <a:rPr lang="en-US" sz="2687">
                  <a:solidFill>
                    <a:srgbClr val="2C3249"/>
                  </a:solidFill>
                  <a:latin typeface="Consolas"/>
                  <a:ea typeface="Consolas"/>
                  <a:cs typeface="Consolas"/>
                  <a:sym typeface="Consolas"/>
                </a:rPr>
                <a:t>File dataCollection.py:</a:t>
              </a:r>
            </a:p>
            <a:p>
              <a:pPr algn="l" marL="580229" indent="-290115" lvl="1">
                <a:lnSpc>
                  <a:spcPts val="4375"/>
                </a:lnSpc>
                <a:buFont typeface="Arial"/>
                <a:buChar char="•"/>
              </a:pPr>
              <a:r>
                <a:rPr lang="en-US" sz="2687">
                  <a:solidFill>
                    <a:srgbClr val="2C3249"/>
                  </a:solidFill>
                  <a:latin typeface="Consolas"/>
                  <a:ea typeface="Consolas"/>
                  <a:cs typeface="Consolas"/>
                  <a:sym typeface="Consolas"/>
                </a:rPr>
                <a:t>Mở camera</a:t>
              </a:r>
            </a:p>
            <a:p>
              <a:pPr algn="l" marL="580229" indent="-290115" lvl="1">
                <a:lnSpc>
                  <a:spcPts val="4376"/>
                </a:lnSpc>
                <a:buFont typeface="Arial"/>
                <a:buChar char="•"/>
              </a:pPr>
              <a:r>
                <a:rPr lang="en-US" sz="2687">
                  <a:solidFill>
                    <a:srgbClr val="2C3249"/>
                  </a:solidFill>
                  <a:latin typeface="Consolas"/>
                  <a:ea typeface="Consolas"/>
                  <a:cs typeface="Consolas"/>
                  <a:sym typeface="Consolas"/>
                </a:rPr>
                <a:t>Mở rộng thêm độ lệch khuôn mặt</a:t>
              </a:r>
            </a:p>
          </p:txBody>
        </p:sp>
      </p:grpSp>
      <p:sp>
        <p:nvSpPr>
          <p:cNvPr name="Freeform 13" id="13"/>
          <p:cNvSpPr/>
          <p:nvPr/>
        </p:nvSpPr>
        <p:spPr>
          <a:xfrm flipH="false" flipV="false" rot="0">
            <a:off x="7563108" y="3007835"/>
            <a:ext cx="9123457" cy="7116297"/>
          </a:xfrm>
          <a:custGeom>
            <a:avLst/>
            <a:gdLst/>
            <a:ahLst/>
            <a:cxnLst/>
            <a:rect r="r" b="b" t="t" l="l"/>
            <a:pathLst>
              <a:path h="7116297" w="9123457">
                <a:moveTo>
                  <a:pt x="0" y="0"/>
                </a:moveTo>
                <a:lnTo>
                  <a:pt x="9123457" y="0"/>
                </a:lnTo>
                <a:lnTo>
                  <a:pt x="9123457" y="7116297"/>
                </a:lnTo>
                <a:lnTo>
                  <a:pt x="0" y="7116297"/>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BF4F3"/>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grpSp>
        <p:nvGrpSpPr>
          <p:cNvPr name="Group 7" id="7"/>
          <p:cNvGrpSpPr/>
          <p:nvPr/>
        </p:nvGrpSpPr>
        <p:grpSpPr>
          <a:xfrm rot="0">
            <a:off x="7158200" y="142726"/>
            <a:ext cx="10101100" cy="1132367"/>
            <a:chOff x="0" y="0"/>
            <a:chExt cx="13468133" cy="1509823"/>
          </a:xfrm>
        </p:grpSpPr>
        <p:sp>
          <p:nvSpPr>
            <p:cNvPr name="Freeform 8" id="8"/>
            <p:cNvSpPr/>
            <p:nvPr/>
          </p:nvSpPr>
          <p:spPr>
            <a:xfrm flipH="false" flipV="false" rot="0">
              <a:off x="0" y="0"/>
              <a:ext cx="13468133" cy="1509823"/>
            </a:xfrm>
            <a:custGeom>
              <a:avLst/>
              <a:gdLst/>
              <a:ahLst/>
              <a:cxnLst/>
              <a:rect r="r" b="b" t="t" l="l"/>
              <a:pathLst>
                <a:path h="1509823" w="13468133">
                  <a:moveTo>
                    <a:pt x="0" y="0"/>
                  </a:moveTo>
                  <a:lnTo>
                    <a:pt x="13468133" y="0"/>
                  </a:lnTo>
                  <a:lnTo>
                    <a:pt x="13468133" y="1509823"/>
                  </a:lnTo>
                  <a:lnTo>
                    <a:pt x="0" y="1509823"/>
                  </a:lnTo>
                  <a:close/>
                </a:path>
              </a:pathLst>
            </a:custGeom>
            <a:solidFill>
              <a:srgbClr val="000000">
                <a:alpha val="0"/>
              </a:srgbClr>
            </a:solidFill>
          </p:spPr>
        </p:sp>
        <p:sp>
          <p:nvSpPr>
            <p:cNvPr name="TextBox 9" id="9"/>
            <p:cNvSpPr txBox="true"/>
            <p:nvPr/>
          </p:nvSpPr>
          <p:spPr>
            <a:xfrm>
              <a:off x="0" y="-57150"/>
              <a:ext cx="13468133" cy="1566973"/>
            </a:xfrm>
            <a:prstGeom prst="rect">
              <a:avLst/>
            </a:prstGeom>
          </p:spPr>
          <p:txBody>
            <a:bodyPr anchor="t" rtlCol="false" tIns="0" lIns="0" bIns="0" rIns="0"/>
            <a:lstStyle/>
            <a:p>
              <a:pPr algn="l">
                <a:lnSpc>
                  <a:spcPts val="6937"/>
                </a:lnSpc>
              </a:pPr>
              <a:r>
                <a:rPr lang="en-US" sz="5562">
                  <a:solidFill>
                    <a:srgbClr val="272D45"/>
                  </a:solidFill>
                  <a:latin typeface="Arimo"/>
                  <a:ea typeface="Arimo"/>
                  <a:cs typeface="Arimo"/>
                  <a:sym typeface="Arimo"/>
                </a:rPr>
                <a:t>Thu Thập Dữ Liệu - Gán nhãn</a:t>
              </a:r>
            </a:p>
          </p:txBody>
        </p:sp>
      </p:grpSp>
      <p:grpSp>
        <p:nvGrpSpPr>
          <p:cNvPr name="Group 10" id="10"/>
          <p:cNvGrpSpPr/>
          <p:nvPr/>
        </p:nvGrpSpPr>
        <p:grpSpPr>
          <a:xfrm rot="0">
            <a:off x="7675065" y="1318458"/>
            <a:ext cx="6571373" cy="1635663"/>
            <a:chOff x="0" y="0"/>
            <a:chExt cx="8761830" cy="2180884"/>
          </a:xfrm>
        </p:grpSpPr>
        <p:sp>
          <p:nvSpPr>
            <p:cNvPr name="Freeform 11" id="11"/>
            <p:cNvSpPr/>
            <p:nvPr/>
          </p:nvSpPr>
          <p:spPr>
            <a:xfrm flipH="false" flipV="false" rot="0">
              <a:off x="0" y="0"/>
              <a:ext cx="8761830" cy="2180884"/>
            </a:xfrm>
            <a:custGeom>
              <a:avLst/>
              <a:gdLst/>
              <a:ahLst/>
              <a:cxnLst/>
              <a:rect r="r" b="b" t="t" l="l"/>
              <a:pathLst>
                <a:path h="2180884" w="8761830">
                  <a:moveTo>
                    <a:pt x="0" y="0"/>
                  </a:moveTo>
                  <a:lnTo>
                    <a:pt x="8761830" y="0"/>
                  </a:lnTo>
                  <a:lnTo>
                    <a:pt x="8761830" y="2180884"/>
                  </a:lnTo>
                  <a:lnTo>
                    <a:pt x="0" y="2180884"/>
                  </a:lnTo>
                  <a:close/>
                </a:path>
              </a:pathLst>
            </a:custGeom>
            <a:solidFill>
              <a:srgbClr val="000000">
                <a:alpha val="0"/>
              </a:srgbClr>
            </a:solidFill>
          </p:spPr>
        </p:sp>
        <p:sp>
          <p:nvSpPr>
            <p:cNvPr name="TextBox 12" id="12"/>
            <p:cNvSpPr txBox="true"/>
            <p:nvPr/>
          </p:nvSpPr>
          <p:spPr>
            <a:xfrm>
              <a:off x="0" y="-171450"/>
              <a:ext cx="8761830" cy="2352334"/>
            </a:xfrm>
            <a:prstGeom prst="rect">
              <a:avLst/>
            </a:prstGeom>
          </p:spPr>
          <p:txBody>
            <a:bodyPr anchor="t" rtlCol="false" tIns="0" lIns="0" bIns="0" rIns="0"/>
            <a:lstStyle/>
            <a:p>
              <a:pPr algn="l">
                <a:lnSpc>
                  <a:spcPts val="4375"/>
                </a:lnSpc>
              </a:pPr>
              <a:r>
                <a:rPr lang="en-US" sz="2687">
                  <a:solidFill>
                    <a:srgbClr val="2C3249"/>
                  </a:solidFill>
                  <a:latin typeface="Consolas"/>
                  <a:ea typeface="Consolas"/>
                  <a:cs typeface="Consolas"/>
                  <a:sym typeface="Consolas"/>
                </a:rPr>
                <a:t>File dataCollection.py:</a:t>
              </a:r>
            </a:p>
            <a:p>
              <a:pPr algn="l" marL="580229" indent="-290115" lvl="1">
                <a:lnSpc>
                  <a:spcPts val="4375"/>
                </a:lnSpc>
                <a:buFont typeface="Arial"/>
                <a:buChar char="•"/>
              </a:pPr>
              <a:r>
                <a:rPr lang="en-US" sz="2687">
                  <a:solidFill>
                    <a:srgbClr val="2C3249"/>
                  </a:solidFill>
                  <a:latin typeface="Consolas"/>
                  <a:ea typeface="Consolas"/>
                  <a:cs typeface="Consolas"/>
                  <a:sym typeface="Consolas"/>
                </a:rPr>
                <a:t>Tìm độ mờ của ảnh</a:t>
              </a:r>
            </a:p>
            <a:p>
              <a:pPr algn="l" marL="580229" indent="-290115" lvl="1">
                <a:lnSpc>
                  <a:spcPts val="4376"/>
                </a:lnSpc>
                <a:buFont typeface="Arial"/>
                <a:buChar char="•"/>
              </a:pPr>
              <a:r>
                <a:rPr lang="en-US" sz="2687">
                  <a:solidFill>
                    <a:srgbClr val="2C3249"/>
                  </a:solidFill>
                  <a:latin typeface="Consolas"/>
                  <a:ea typeface="Consolas"/>
                  <a:cs typeface="Consolas"/>
                  <a:sym typeface="Consolas"/>
                </a:rPr>
                <a:t>Vẽ khuôn phát hiện mặt</a:t>
              </a:r>
            </a:p>
          </p:txBody>
        </p:sp>
      </p:grpSp>
      <p:sp>
        <p:nvSpPr>
          <p:cNvPr name="Freeform 13" id="13"/>
          <p:cNvSpPr/>
          <p:nvPr/>
        </p:nvSpPr>
        <p:spPr>
          <a:xfrm flipH="false" flipV="false" rot="0">
            <a:off x="7383438" y="2968343"/>
            <a:ext cx="9698266" cy="6946383"/>
          </a:xfrm>
          <a:custGeom>
            <a:avLst/>
            <a:gdLst/>
            <a:ahLst/>
            <a:cxnLst/>
            <a:rect r="r" b="b" t="t" l="l"/>
            <a:pathLst>
              <a:path h="6946383" w="9698266">
                <a:moveTo>
                  <a:pt x="0" y="0"/>
                </a:moveTo>
                <a:lnTo>
                  <a:pt x="9698265" y="0"/>
                </a:lnTo>
                <a:lnTo>
                  <a:pt x="9698265" y="6946383"/>
                </a:lnTo>
                <a:lnTo>
                  <a:pt x="0" y="6946383"/>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DAGgx0SYc_s</dc:identifier>
  <dcterms:modified xsi:type="dcterms:W3CDTF">2011-08-01T06:04:30Z</dcterms:modified>
  <cp:revision>1</cp:revision>
  <dc:title>Huong-Dan-Tao-Du-An-Phat-Hien-Khuon-Mat.pptx</dc:title>
</cp:coreProperties>
</file>